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45"/>
  </p:notesMasterIdLst>
  <p:sldIdLst>
    <p:sldId id="256" r:id="rId2"/>
    <p:sldId id="330" r:id="rId3"/>
    <p:sldId id="331" r:id="rId4"/>
    <p:sldId id="301" r:id="rId5"/>
    <p:sldId id="332" r:id="rId6"/>
    <p:sldId id="257" r:id="rId7"/>
    <p:sldId id="333" r:id="rId8"/>
    <p:sldId id="340" r:id="rId9"/>
    <p:sldId id="258" r:id="rId10"/>
    <p:sldId id="334" r:id="rId11"/>
    <p:sldId id="335" r:id="rId12"/>
    <p:sldId id="336" r:id="rId13"/>
    <p:sldId id="337" r:id="rId14"/>
    <p:sldId id="338" r:id="rId15"/>
    <p:sldId id="339" r:id="rId16"/>
    <p:sldId id="302" r:id="rId17"/>
    <p:sldId id="305" r:id="rId18"/>
    <p:sldId id="303" r:id="rId19"/>
    <p:sldId id="306" r:id="rId20"/>
    <p:sldId id="341" r:id="rId21"/>
    <p:sldId id="307" r:id="rId22"/>
    <p:sldId id="342" r:id="rId23"/>
    <p:sldId id="343" r:id="rId24"/>
    <p:sldId id="308" r:id="rId25"/>
    <p:sldId id="344" r:id="rId26"/>
    <p:sldId id="345" r:id="rId27"/>
    <p:sldId id="346" r:id="rId28"/>
    <p:sldId id="347" r:id="rId29"/>
    <p:sldId id="348" r:id="rId30"/>
    <p:sldId id="349" r:id="rId31"/>
    <p:sldId id="357" r:id="rId32"/>
    <p:sldId id="292" r:id="rId33"/>
    <p:sldId id="350" r:id="rId34"/>
    <p:sldId id="353" r:id="rId35"/>
    <p:sldId id="355" r:id="rId36"/>
    <p:sldId id="352" r:id="rId37"/>
    <p:sldId id="354" r:id="rId38"/>
    <p:sldId id="356" r:id="rId39"/>
    <p:sldId id="304" r:id="rId40"/>
    <p:sldId id="329" r:id="rId41"/>
    <p:sldId id="259" r:id="rId42"/>
    <p:sldId id="351" r:id="rId43"/>
    <p:sldId id="278" r:id="rId44"/>
  </p:sldIdLst>
  <p:sldSz cx="9144000" cy="5143500" type="screen16x9"/>
  <p:notesSz cx="6858000" cy="9144000"/>
  <p:embeddedFontLst>
    <p:embeddedFont>
      <p:font typeface="Oswald" panose="020B0604020202020204" charset="0"/>
      <p:regular r:id="rId46"/>
      <p:bold r:id="rId47"/>
    </p:embeddedFont>
    <p:embeddedFont>
      <p:font typeface="宋体" panose="02010600030101010101" pitchFamily="2" charset="-122"/>
      <p:regular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  <p:embeddedFont>
      <p:font typeface="Tinos" panose="020B060402020202020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7D7183-A00E-410A-884A-0AC3290714F4}">
  <a:tblStyle styleId="{C47D7183-A00E-410A-884A-0AC3290714F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7" autoAdjust="0"/>
    <p:restoredTop sz="94660"/>
  </p:normalViewPr>
  <p:slideViewPr>
    <p:cSldViewPr snapToGrid="0">
      <p:cViewPr varScale="1">
        <p:scale>
          <a:sx n="98" d="100"/>
          <a:sy n="98" d="100"/>
        </p:scale>
        <p:origin x="5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4566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0150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6242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32337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807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124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30856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530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4489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E9897E8-9132-474E-9C99-CCCA50EC433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74651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4895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664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0816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711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567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2713" y="333900"/>
            <a:ext cx="7798575" cy="480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912650" y="1915625"/>
            <a:ext cx="5469600" cy="1159800"/>
          </a:xfrm>
          <a:prstGeom prst="rect">
            <a:avLst/>
          </a:prstGeom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912025" y="2116750"/>
            <a:ext cx="580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912025" y="3144851"/>
            <a:ext cx="580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 i="1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i="1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556175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◈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◆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⬥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4961272" y="1479375"/>
            <a:ext cx="3211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◈"/>
              <a:defRPr sz="22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◆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⬥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⬦"/>
              <a:defRPr sz="22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4" name="Google Shape;34;p6"/>
          <p:cNvCxnSpPr/>
          <p:nvPr/>
        </p:nvCxnSpPr>
        <p:spPr>
          <a:xfrm>
            <a:off x="1664750" y="1357125"/>
            <a:ext cx="6526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9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1592350" y="3640275"/>
            <a:ext cx="65625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 i="1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2" name="Google Shape;52;p9"/>
          <p:cNvCxnSpPr/>
          <p:nvPr/>
        </p:nvCxnSpPr>
        <p:spPr>
          <a:xfrm>
            <a:off x="1706950" y="3643125"/>
            <a:ext cx="6321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1" descr="libr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sed book">
  <p:cSld name="BLANK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672713" y="333900"/>
            <a:ext cx="7798575" cy="480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0" y="-1714500"/>
            <a:ext cx="9144000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8335" y="3036996"/>
            <a:ext cx="9152335" cy="2106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>
              <a:solidFill>
                <a:srgbClr val="FFFFFF"/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792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6175" y="1378821"/>
            <a:ext cx="6616800" cy="30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inos"/>
              <a:buChar char="◈"/>
              <a:defRPr sz="30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◆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nos"/>
              <a:buChar char="◇"/>
              <a:defRPr sz="24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⬥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nos"/>
              <a:buChar char="⬦"/>
              <a:defRPr sz="1800">
                <a:solidFill>
                  <a:schemeClr val="dk1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899350" y="40984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7" r:id="rId5"/>
    <p:sldLayoutId id="2147483659" r:id="rId6"/>
    <p:sldLayoutId id="2147483661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ctrTitle"/>
          </p:nvPr>
        </p:nvSpPr>
        <p:spPr>
          <a:xfrm>
            <a:off x="1212351" y="472611"/>
            <a:ext cx="7284377" cy="39041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 smtClean="0"/>
              <a:t>Chào</a:t>
            </a:r>
            <a:r>
              <a:rPr lang="en-US" smtClean="0"/>
              <a:t> </a:t>
            </a:r>
            <a:r>
              <a:rPr lang="en-US" err="1" smtClean="0"/>
              <a:t>Mừng</a:t>
            </a:r>
            <a:r>
              <a:rPr lang="en-US" smtClean="0"/>
              <a:t> </a:t>
            </a:r>
            <a:r>
              <a:rPr lang="en-US" err="1" smtClean="0"/>
              <a:t>Thầy</a:t>
            </a:r>
            <a:r>
              <a:rPr lang="en-US" smtClean="0"/>
              <a:t> </a:t>
            </a:r>
            <a:r>
              <a:rPr lang="en-US" err="1"/>
              <a:t>V</a:t>
            </a:r>
            <a:r>
              <a:rPr lang="en-US" err="1" smtClean="0"/>
              <a:t>à</a:t>
            </a:r>
            <a:r>
              <a:rPr lang="en-US" smtClean="0"/>
              <a:t> </a:t>
            </a:r>
            <a:r>
              <a:rPr lang="en-US" err="1" smtClean="0"/>
              <a:t>Các</a:t>
            </a:r>
            <a:r>
              <a:rPr lang="en-US" smtClean="0"/>
              <a:t> </a:t>
            </a:r>
            <a:r>
              <a:rPr lang="en-US" err="1" smtClean="0"/>
              <a:t>Bạn</a:t>
            </a:r>
            <a:r>
              <a:rPr lang="en-US" smtClean="0"/>
              <a:t> </a:t>
            </a:r>
            <a:r>
              <a:rPr lang="en-US" err="1" smtClean="0"/>
              <a:t>Đến</a:t>
            </a:r>
            <a:r>
              <a:rPr lang="en-US"/>
              <a:t> </a:t>
            </a:r>
            <a:r>
              <a:rPr lang="en-US" err="1" smtClean="0"/>
              <a:t>Với</a:t>
            </a:r>
            <a:r>
              <a:rPr lang="en-US" smtClean="0"/>
              <a:t> </a:t>
            </a:r>
            <a:r>
              <a:rPr lang="en-US" err="1" smtClean="0"/>
              <a:t>Buổi</a:t>
            </a:r>
            <a:r>
              <a:rPr lang="en-US" smtClean="0"/>
              <a:t> </a:t>
            </a:r>
            <a:r>
              <a:rPr lang="en-US" err="1" smtClean="0"/>
              <a:t>Thuyết</a:t>
            </a:r>
            <a:r>
              <a:rPr lang="en-US" smtClean="0"/>
              <a:t> </a:t>
            </a:r>
            <a:r>
              <a:rPr lang="en-US" err="1" smtClean="0"/>
              <a:t>Trình</a:t>
            </a:r>
            <a:r>
              <a:rPr lang="en-US" smtClean="0"/>
              <a:t> </a:t>
            </a:r>
            <a:r>
              <a:rPr lang="en-US" err="1" smtClean="0"/>
              <a:t>Nhóm</a:t>
            </a:r>
            <a:r>
              <a:rPr lang="en-US" smtClean="0"/>
              <a:t> </a:t>
            </a:r>
            <a:r>
              <a:rPr lang="en-US"/>
              <a:t>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7812833" y="4086604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98"/>
          <p:cNvSpPr>
            <a:spLocks noChangeArrowheads="1"/>
          </p:cNvSpPr>
          <p:nvPr/>
        </p:nvSpPr>
        <p:spPr bwMode="auto">
          <a:xfrm>
            <a:off x="3545381" y="1522423"/>
            <a:ext cx="1158695" cy="1015331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txBody>
          <a:bodyPr vert="horz" wrap="square" lIns="82156" tIns="41078" rIns="82156" bIns="41078" numCol="1" anchor="t" anchorCtr="0" compatLnSpc="1"/>
          <a:lstStyle/>
          <a:p>
            <a:pPr defTabSz="821690">
              <a:defRPr/>
            </a:pPr>
            <a:endParaRPr lang="zh-CN" altLang="en-US" kern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7" name="Oval 100"/>
          <p:cNvSpPr>
            <a:spLocks noChangeArrowheads="1"/>
          </p:cNvSpPr>
          <p:nvPr/>
        </p:nvSpPr>
        <p:spPr bwMode="auto">
          <a:xfrm>
            <a:off x="4504355" y="1720198"/>
            <a:ext cx="1113417" cy="996667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</a:ln>
        </p:spPr>
        <p:txBody>
          <a:bodyPr vert="horz" wrap="square" lIns="82156" tIns="41078" rIns="82156" bIns="41078" numCol="1" anchor="t" anchorCtr="0" compatLnSpc="1"/>
          <a:lstStyle/>
          <a:p>
            <a:pPr defTabSz="821690">
              <a:defRPr/>
            </a:pPr>
            <a:endParaRPr lang="zh-CN" altLang="en-US" sz="1600" kern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8" name="Oval 101"/>
          <p:cNvSpPr>
            <a:spLocks noChangeArrowheads="1"/>
          </p:cNvSpPr>
          <p:nvPr/>
        </p:nvSpPr>
        <p:spPr bwMode="auto">
          <a:xfrm>
            <a:off x="4041534" y="2246054"/>
            <a:ext cx="1099008" cy="922010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</a:ln>
        </p:spPr>
        <p:txBody>
          <a:bodyPr vert="horz" wrap="square" lIns="82156" tIns="41078" rIns="82156" bIns="41078" numCol="1" anchor="t" anchorCtr="0" compatLnSpc="1"/>
          <a:lstStyle/>
          <a:p>
            <a:endParaRPr lang="zh-CN" altLang="en-US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cxnSp>
        <p:nvCxnSpPr>
          <p:cNvPr id="9" name="直接箭头连接符 4"/>
          <p:cNvCxnSpPr/>
          <p:nvPr/>
        </p:nvCxnSpPr>
        <p:spPr>
          <a:xfrm>
            <a:off x="5413776" y="1790909"/>
            <a:ext cx="1191567" cy="0"/>
          </a:xfrm>
          <a:prstGeom prst="straightConnector1">
            <a:avLst/>
          </a:prstGeom>
          <a:noFill/>
          <a:ln w="9525" cap="flat" cmpd="sng" algn="ctr">
            <a:solidFill>
              <a:srgbClr val="314865"/>
            </a:solidFill>
            <a:prstDash val="solid"/>
            <a:tailEnd type="arrow"/>
          </a:ln>
          <a:effectLst/>
        </p:spPr>
      </p:cxnSp>
      <p:cxnSp>
        <p:nvCxnSpPr>
          <p:cNvPr id="11" name="直接箭头连接符 8"/>
          <p:cNvCxnSpPr/>
          <p:nvPr/>
        </p:nvCxnSpPr>
        <p:spPr>
          <a:xfrm flipH="1">
            <a:off x="2311685" y="1720198"/>
            <a:ext cx="1054830" cy="0"/>
          </a:xfrm>
          <a:prstGeom prst="straightConnector1">
            <a:avLst/>
          </a:prstGeom>
          <a:noFill/>
          <a:ln w="9525" cap="flat" cmpd="sng" algn="ctr">
            <a:solidFill>
              <a:srgbClr val="314865"/>
            </a:solidFill>
            <a:prstDash val="solid"/>
            <a:tailEnd type="arrow"/>
          </a:ln>
          <a:effectLst/>
        </p:spPr>
      </p:cxnSp>
      <p:sp>
        <p:nvSpPr>
          <p:cNvPr id="12" name="TextBox 27"/>
          <p:cNvSpPr txBox="1"/>
          <p:nvPr/>
        </p:nvSpPr>
        <p:spPr>
          <a:xfrm>
            <a:off x="3693649" y="1686968"/>
            <a:ext cx="834191" cy="584618"/>
          </a:xfrm>
          <a:prstGeom prst="rect">
            <a:avLst/>
          </a:prstGeom>
          <a:noFill/>
        </p:spPr>
        <p:txBody>
          <a:bodyPr wrap="square" lIns="91284" tIns="45642" rIns="91284" bIns="45642" rtlCol="0">
            <a:spAutoFit/>
          </a:bodyPr>
          <a:lstStyle/>
          <a:p>
            <a:pPr algn="ctr"/>
            <a:r>
              <a:rPr lang="en-US" altLang="zh-CN" sz="1600" b="1" err="1" smtClean="0">
                <a:solidFill>
                  <a:schemeClr val="bg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Người</a:t>
            </a:r>
            <a:r>
              <a:rPr lang="en-US" altLang="zh-CN" sz="1600" b="1" smtClean="0">
                <a:solidFill>
                  <a:schemeClr val="bg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b="1" err="1" smtClean="0">
                <a:solidFill>
                  <a:schemeClr val="bg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dùng</a:t>
            </a:r>
            <a:endParaRPr lang="zh-CN" altLang="en-US" sz="1600" b="1">
              <a:solidFill>
                <a:schemeClr val="bg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13" name="TextBox 28"/>
          <p:cNvSpPr txBox="1"/>
          <p:nvPr/>
        </p:nvSpPr>
        <p:spPr>
          <a:xfrm>
            <a:off x="4510843" y="1908481"/>
            <a:ext cx="1189989" cy="523063"/>
          </a:xfrm>
          <a:prstGeom prst="rect">
            <a:avLst/>
          </a:prstGeom>
          <a:noFill/>
        </p:spPr>
        <p:txBody>
          <a:bodyPr wrap="square" lIns="91284" tIns="45642" rIns="91284" bIns="45642" rtlCol="0">
            <a:spAutoFit/>
          </a:bodyPr>
          <a:lstStyle/>
          <a:p>
            <a:pPr lvl="0" algn="ctr"/>
            <a:r>
              <a:rPr lang="en-US" altLang="zh-CN" b="1" err="1" smtClean="0">
                <a:solidFill>
                  <a:prstClr val="white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Quản</a:t>
            </a:r>
            <a:r>
              <a:rPr lang="en-US" altLang="zh-CN" b="1" smtClean="0">
                <a:solidFill>
                  <a:prstClr val="white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b="1" err="1" smtClean="0">
                <a:solidFill>
                  <a:prstClr val="white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trị</a:t>
            </a:r>
            <a:r>
              <a:rPr lang="en-US" altLang="zh-CN" b="1" smtClean="0">
                <a:solidFill>
                  <a:prstClr val="white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b="1" err="1" smtClean="0">
                <a:solidFill>
                  <a:prstClr val="white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viên</a:t>
            </a:r>
            <a:endParaRPr lang="zh-CN" altLang="en-US" b="1">
              <a:solidFill>
                <a:prstClr val="white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14" name="TextBox 29"/>
          <p:cNvSpPr txBox="1"/>
          <p:nvPr/>
        </p:nvSpPr>
        <p:spPr>
          <a:xfrm>
            <a:off x="4152812" y="2546499"/>
            <a:ext cx="908251" cy="338397"/>
          </a:xfrm>
          <a:prstGeom prst="rect">
            <a:avLst/>
          </a:prstGeom>
          <a:noFill/>
        </p:spPr>
        <p:txBody>
          <a:bodyPr wrap="square" lIns="91284" tIns="45642" rIns="91284" bIns="45642" rtlCol="0">
            <a:spAutoFit/>
          </a:bodyPr>
          <a:lstStyle/>
          <a:p>
            <a:pPr lvl="0" algn="ctr"/>
            <a:r>
              <a:rPr lang="en-US" altLang="zh-CN" sz="1600" b="1" err="1" smtClean="0">
                <a:solidFill>
                  <a:prstClr val="white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Tác</a:t>
            </a:r>
            <a:r>
              <a:rPr lang="en-US" altLang="zh-CN" sz="1600" b="1" smtClean="0">
                <a:solidFill>
                  <a:prstClr val="white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b="1" err="1" smtClean="0">
                <a:solidFill>
                  <a:prstClr val="white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Giả</a:t>
            </a:r>
            <a:endParaRPr lang="zh-CN" altLang="en-US" sz="1600" b="1">
              <a:solidFill>
                <a:prstClr val="white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grpSp>
        <p:nvGrpSpPr>
          <p:cNvPr id="17" name="组合 20"/>
          <p:cNvGrpSpPr/>
          <p:nvPr/>
        </p:nvGrpSpPr>
        <p:grpSpPr>
          <a:xfrm>
            <a:off x="1140117" y="1350156"/>
            <a:ext cx="2970627" cy="1489190"/>
            <a:chOff x="6151661" y="1800511"/>
            <a:chExt cx="4867697" cy="2669315"/>
          </a:xfrm>
        </p:grpSpPr>
        <p:sp>
          <p:nvSpPr>
            <p:cNvPr id="18" name="文本框 21"/>
            <p:cNvSpPr txBox="1"/>
            <p:nvPr/>
          </p:nvSpPr>
          <p:spPr>
            <a:xfrm>
              <a:off x="6151661" y="2103360"/>
              <a:ext cx="4867697" cy="236646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en-US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Đọc</a:t>
              </a:r>
              <a:r>
                <a:rPr lang="en-US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sách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.</a:t>
              </a:r>
            </a:p>
            <a:p>
              <a:pPr>
                <a:lnSpc>
                  <a:spcPct val="114000"/>
                </a:lnSpc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en-US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Tìm</a:t>
              </a:r>
              <a:r>
                <a:rPr lang="en-US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kiếm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sách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.</a:t>
              </a:r>
            </a:p>
            <a:p>
              <a:pPr>
                <a:lnSpc>
                  <a:spcPct val="114000"/>
                </a:lnSpc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en-US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Mua</a:t>
              </a:r>
              <a:r>
                <a:rPr lang="en-US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sách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.</a:t>
              </a:r>
            </a:p>
            <a:p>
              <a:pPr>
                <a:lnSpc>
                  <a:spcPct val="114000"/>
                </a:lnSpc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en-US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Đăng</a:t>
              </a:r>
              <a:r>
                <a:rPr lang="en-US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ký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trở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thành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tác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giả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. </a:t>
              </a:r>
            </a:p>
            <a:p>
              <a:pPr>
                <a:lnSpc>
                  <a:spcPct val="114000"/>
                </a:lnSpc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en-US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Các</a:t>
              </a:r>
              <a:r>
                <a:rPr lang="en-US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hình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thức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thanh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toán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trực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tuyến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.</a:t>
              </a:r>
            </a:p>
          </p:txBody>
        </p:sp>
        <p:sp>
          <p:nvSpPr>
            <p:cNvPr id="19" name="文本框 22"/>
            <p:cNvSpPr txBox="1"/>
            <p:nvPr/>
          </p:nvSpPr>
          <p:spPr>
            <a:xfrm>
              <a:off x="7511407" y="1800511"/>
              <a:ext cx="2723085" cy="6056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Nhóm</a:t>
              </a:r>
              <a:r>
                <a:rPr lang="en-US" altLang="zh-CN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người</a:t>
              </a:r>
              <a:r>
                <a:rPr lang="en-US" altLang="zh-CN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dùng</a:t>
              </a:r>
              <a:endPara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</p:grpSp>
      <p:grpSp>
        <p:nvGrpSpPr>
          <p:cNvPr id="21" name="组合 26"/>
          <p:cNvGrpSpPr/>
          <p:nvPr/>
        </p:nvGrpSpPr>
        <p:grpSpPr>
          <a:xfrm>
            <a:off x="3911279" y="3389577"/>
            <a:ext cx="3004994" cy="1090627"/>
            <a:chOff x="6149476" y="1446409"/>
            <a:chExt cx="4924014" cy="1954908"/>
          </a:xfrm>
        </p:grpSpPr>
        <p:sp>
          <p:nvSpPr>
            <p:cNvPr id="22" name="文本框 27"/>
            <p:cNvSpPr txBox="1"/>
            <p:nvPr/>
          </p:nvSpPr>
          <p:spPr>
            <a:xfrm>
              <a:off x="6149476" y="1915235"/>
              <a:ext cx="4924014" cy="148608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14000"/>
                </a:lnSpc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en-US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Xuất</a:t>
              </a:r>
              <a:r>
                <a:rPr lang="en-US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bản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sách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.</a:t>
              </a:r>
            </a:p>
            <a:p>
              <a:pPr algn="just">
                <a:lnSpc>
                  <a:spcPct val="114000"/>
                </a:lnSpc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en-US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Quản</a:t>
              </a:r>
              <a:r>
                <a:rPr lang="en-US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lý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sách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đã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xuất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bản</a:t>
              </a:r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  <a:p>
              <a:pPr algn="just">
                <a:lnSpc>
                  <a:spcPct val="114000"/>
                </a:lnSpc>
              </a:pP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en-US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Hệ</a:t>
              </a:r>
              <a:r>
                <a:rPr lang="en-US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thống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quản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lý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doanh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thu</a:t>
              </a:r>
              <a:r>
                <a:rPr lang="en-US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.</a:t>
              </a:r>
            </a:p>
          </p:txBody>
        </p:sp>
        <p:sp>
          <p:nvSpPr>
            <p:cNvPr id="23" name="文本框 28"/>
            <p:cNvSpPr txBox="1"/>
            <p:nvPr/>
          </p:nvSpPr>
          <p:spPr>
            <a:xfrm>
              <a:off x="6531836" y="1446409"/>
              <a:ext cx="2550020" cy="6056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Nhóm</a:t>
              </a:r>
              <a:r>
                <a:rPr lang="en-US" altLang="zh-CN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tác</a:t>
              </a:r>
              <a:r>
                <a:rPr lang="en-US" altLang="zh-CN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giả</a:t>
              </a:r>
              <a:endPara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434194" y="1471907"/>
            <a:ext cx="3022617" cy="1876618"/>
            <a:chOff x="5434194" y="1471907"/>
            <a:chExt cx="3022617" cy="1876618"/>
          </a:xfrm>
        </p:grpSpPr>
        <p:sp>
          <p:nvSpPr>
            <p:cNvPr id="20" name="文本框 25"/>
            <p:cNvSpPr txBox="1"/>
            <p:nvPr/>
          </p:nvSpPr>
          <p:spPr>
            <a:xfrm>
              <a:off x="5434194" y="1471907"/>
              <a:ext cx="2272758" cy="3379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Nhóm</a:t>
              </a:r>
              <a:r>
                <a:rPr lang="en-US" altLang="zh-CN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quản</a:t>
              </a:r>
              <a:r>
                <a:rPr lang="en-US" altLang="zh-CN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trị</a:t>
              </a:r>
              <a:r>
                <a:rPr lang="en-US" altLang="zh-CN" b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b="1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viên</a:t>
              </a:r>
              <a:endPara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  <p:sp>
          <p:nvSpPr>
            <p:cNvPr id="24" name="文本框 5"/>
            <p:cNvSpPr txBox="1"/>
            <p:nvPr/>
          </p:nvSpPr>
          <p:spPr>
            <a:xfrm>
              <a:off x="5567510" y="1782712"/>
              <a:ext cx="2889301" cy="156581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14000"/>
                </a:lnSpc>
              </a:pPr>
              <a:r>
                <a:rPr lang="vi-V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</a:t>
              </a:r>
              <a:r>
                <a:rPr lang="en-US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vi-V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Duyệt </a:t>
              </a: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nội dung sách trước </a:t>
              </a:r>
              <a:r>
                <a:rPr lang="vi-V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khi </a:t>
              </a: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đăng lên website.</a:t>
              </a:r>
            </a:p>
            <a:p>
              <a:pPr algn="just">
                <a:lnSpc>
                  <a:spcPct val="114000"/>
                </a:lnSpc>
              </a:pP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vi-V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Hệ </a:t>
              </a: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thống quản lý độc giả.</a:t>
              </a:r>
            </a:p>
            <a:p>
              <a:pPr algn="just">
                <a:lnSpc>
                  <a:spcPct val="114000"/>
                </a:lnSpc>
              </a:pP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vi-V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Hệ </a:t>
              </a: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thống quản lý tác giả.</a:t>
              </a:r>
            </a:p>
            <a:p>
              <a:pPr algn="just">
                <a:lnSpc>
                  <a:spcPct val="114000"/>
                </a:lnSpc>
              </a:pP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vi-V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Hệ </a:t>
              </a: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thống quản lý sách.</a:t>
              </a:r>
            </a:p>
            <a:p>
              <a:pPr algn="just">
                <a:lnSpc>
                  <a:spcPct val="114000"/>
                </a:lnSpc>
              </a:pP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- </a:t>
              </a:r>
              <a:r>
                <a:rPr lang="vi-V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Hệ </a:t>
              </a:r>
              <a:r>
                <a:rPr lang="vi-VN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thống quản lý doanh thu.</a:t>
              </a:r>
              <a:endParaRPr lang="en-US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</p:grpSp>
      <p:sp>
        <p:nvSpPr>
          <p:cNvPr id="32" name="Google Shape;74;p1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直接箭头连接符 8"/>
          <p:cNvCxnSpPr/>
          <p:nvPr/>
        </p:nvCxnSpPr>
        <p:spPr>
          <a:xfrm>
            <a:off x="4606937" y="3176809"/>
            <a:ext cx="1752" cy="273454"/>
          </a:xfrm>
          <a:prstGeom prst="straightConnector1">
            <a:avLst/>
          </a:prstGeom>
          <a:noFill/>
          <a:ln w="9525" cap="flat" cmpd="sng" algn="ctr">
            <a:solidFill>
              <a:srgbClr val="314865"/>
            </a:solidFill>
            <a:prstDash val="soli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3405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3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250"/>
                            </p:stCondLst>
                            <p:childTnLst>
                              <p:par>
                                <p:cTn id="5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750"/>
                            </p:stCondLst>
                            <p:childTnLst>
                              <p:par>
                                <p:cTn id="5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2" grpId="0"/>
      <p:bldP spid="13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7812833" y="4086604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Google Shape;74;p1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99335" y="1282583"/>
            <a:ext cx="776726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tóm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dung,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kho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tin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ngân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,…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Cho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lựa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167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7812833" y="4086604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Google Shape;74;p1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56175" y="1419275"/>
            <a:ext cx="7442192" cy="26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review, </a:t>
            </a:r>
          </a:p>
          <a:p>
            <a:pPr>
              <a:lnSpc>
                <a:spcPct val="150000"/>
              </a:lnSpc>
            </a:pP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,…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upload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chờ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admin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tóm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tắt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dung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44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7812833" y="4086604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Google Shape;74;p1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56175" y="1419275"/>
            <a:ext cx="5614827" cy="2962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website: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upload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upload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website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upload.</a:t>
            </a:r>
          </a:p>
          <a:p>
            <a:pPr>
              <a:lnSpc>
                <a:spcPct val="15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7470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7812833" y="4086604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Google Shape;74;p1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56175" y="1419275"/>
            <a:ext cx="5614827" cy="26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Đăng nhập: 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-  Đối tượng sử dụng: Độc giả, tác giả, admin.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Đăng ký tài khoản: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-  Đối tượng sử dụng: Độc giả và tác giả.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Quên mật khẩu: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-  Đối tượng sử dụng: Độc giả, tác giả, admin.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Quản lý dữ liệu: 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-  Lưu trữ thông tin độc giả, tác giả, sách, thông tin admin.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18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7812833" y="4086604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en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Google Shape;74;p15"/>
          <p:cNvSpPr txBox="1">
            <a:spLocks noGrp="1"/>
          </p:cNvSpPr>
          <p:nvPr>
            <p:ph type="title"/>
          </p:nvPr>
        </p:nvSpPr>
        <p:spPr>
          <a:xfrm>
            <a:off x="1556175" y="719375"/>
            <a:ext cx="66168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80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phi </a:t>
            </a:r>
            <a:r>
              <a:rPr lang="en-US" sz="280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56175" y="1419275"/>
            <a:ext cx="7022746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-  Đối với người sử dụng: hệ thống dễ sử dụng, và sử dụng có hiệu quả. 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-  Giao  diện  thân  thiện,  bắt  mắt,  ngôn  ngữ  sử  dụng  tiếng  Anh  phù  hợp  với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nghiệp 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vụ.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-  Hệ thống vận hành được trên tất các các thiết bị có kết nối internet.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-  Giao diện bắt mắt với độc giả và dễ sử dụng với admin.</a:t>
            </a:r>
          </a:p>
          <a:p>
            <a:pPr>
              <a:lnSpc>
                <a:spcPct val="150000"/>
              </a:lnSpc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-  Đảm bảo an ninh bảo mật dữ liệu.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01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912025" y="1438382"/>
            <a:ext cx="5802600" cy="18381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 smtClean="0"/>
              <a:t>Dự</a:t>
            </a:r>
            <a:r>
              <a:rPr lang="en-US" smtClean="0"/>
              <a:t> </a:t>
            </a:r>
            <a:r>
              <a:rPr lang="en-US" err="1"/>
              <a:t>T</a:t>
            </a:r>
            <a:r>
              <a:rPr lang="en-US" err="1" smtClean="0"/>
              <a:t>oán</a:t>
            </a:r>
            <a:r>
              <a:rPr lang="en-US" smtClean="0"/>
              <a:t> </a:t>
            </a:r>
            <a:r>
              <a:rPr lang="en-US" err="1" smtClean="0"/>
              <a:t>và</a:t>
            </a:r>
            <a:r>
              <a:rPr lang="en-US" smtClean="0"/>
              <a:t> </a:t>
            </a:r>
            <a:r>
              <a:rPr lang="en-US" err="1"/>
              <a:t>L</a:t>
            </a:r>
            <a:r>
              <a:rPr lang="en-US" err="1" smtClean="0"/>
              <a:t>ịch</a:t>
            </a:r>
            <a:r>
              <a:rPr lang="en-US" smtClean="0"/>
              <a:t> </a:t>
            </a:r>
            <a:r>
              <a:rPr lang="en-US" err="1"/>
              <a:t>T</a:t>
            </a:r>
            <a:r>
              <a:rPr lang="en-US" err="1" smtClean="0"/>
              <a:t>rình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22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23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5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27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34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5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28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30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1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2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3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29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8823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grpSp>
        <p:nvGrpSpPr>
          <p:cNvPr id="23" name="Group 22"/>
          <p:cNvGrpSpPr/>
          <p:nvPr/>
        </p:nvGrpSpPr>
        <p:grpSpPr>
          <a:xfrm>
            <a:off x="319045" y="559834"/>
            <a:ext cx="3062789" cy="3454349"/>
            <a:chOff x="-883032" y="651918"/>
            <a:chExt cx="3062789" cy="3454349"/>
          </a:xfrm>
        </p:grpSpPr>
        <p:sp>
          <p:nvSpPr>
            <p:cNvPr id="2" name="Rectangle 1"/>
            <p:cNvSpPr/>
            <p:nvPr/>
          </p:nvSpPr>
          <p:spPr>
            <a:xfrm>
              <a:off x="-883032" y="651918"/>
              <a:ext cx="3026102" cy="30931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800" b="1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Dự</a:t>
              </a:r>
              <a:r>
                <a:rPr lang="en-US" sz="1800" b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b="1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kiến</a:t>
              </a:r>
              <a:r>
                <a:rPr lang="en-US" sz="1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b="1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tiến</a:t>
              </a:r>
              <a:r>
                <a:rPr lang="en-US" sz="1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b="1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trình</a:t>
              </a:r>
              <a:r>
                <a:rPr lang="en-US" sz="1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b="1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triển</a:t>
              </a:r>
              <a:r>
                <a:rPr lang="en-US" sz="1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b="1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khai</a:t>
              </a:r>
              <a:endParaRPr lang="en-US" sz="18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Xác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định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yêu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cầu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hệ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thống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Phân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tích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hệ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thống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Thiết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kế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hệ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thống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Cài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đặt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Kiểm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thử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Đào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tạo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chuyển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giao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Vận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hành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Đánh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giá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tổng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kết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dự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án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6638" y="1105446"/>
              <a:ext cx="853119" cy="30008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4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11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40 ngày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27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10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4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13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2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345147" y="1292281"/>
            <a:ext cx="5152490" cy="4721414"/>
            <a:chOff x="3441843" y="708337"/>
            <a:chExt cx="5152490" cy="4721414"/>
          </a:xfrm>
        </p:grpSpPr>
        <p:sp>
          <p:nvSpPr>
            <p:cNvPr id="3" name="Rectangle 2"/>
            <p:cNvSpPr/>
            <p:nvPr/>
          </p:nvSpPr>
          <p:spPr>
            <a:xfrm>
              <a:off x="3441843" y="708337"/>
              <a:ext cx="3929865" cy="27699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800" b="1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Dự</a:t>
              </a:r>
              <a:r>
                <a:rPr lang="en-US" sz="1800" b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b="1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kiến</a:t>
              </a:r>
              <a:r>
                <a:rPr lang="en-US" sz="1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b="1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kinh</a:t>
              </a:r>
              <a:r>
                <a:rPr lang="en-US" sz="18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b="1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phí</a:t>
              </a:r>
              <a:endParaRPr lang="en-US" sz="18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• 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Cơ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sở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dự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toán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• 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Kinh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phí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làm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phần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mềm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(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giải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trình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theo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phụ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lục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)   </a:t>
              </a:r>
            </a:p>
            <a:p>
              <a:pPr lvl="3"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Lương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nhân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viên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3"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Chi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phí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Hosting &amp; Domain        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3"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Công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cụ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Visual Studio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SQL 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Server  </a:t>
              </a:r>
            </a:p>
            <a:p>
              <a:pPr lvl="3">
                <a:lnSpc>
                  <a:spcPct val="150000"/>
                </a:lnSpc>
              </a:pP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Kinh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phí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đào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tạo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</a:t>
              </a:r>
            </a:p>
            <a:p>
              <a:pPr lvl="3"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Kinh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phí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dự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phòng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(</a:t>
              </a:r>
              <a:r>
                <a:rPr lang="en-US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cỡ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10%)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982994" y="1136268"/>
              <a:ext cx="1611339" cy="429348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117.400.000 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VND</a:t>
              </a:r>
            </a:p>
            <a:p>
              <a:pPr>
                <a:lnSpc>
                  <a:spcPct val="150000"/>
                </a:lnSpc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98.400.000 VND</a:t>
              </a: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3.000.000 VND</a:t>
              </a:r>
            </a:p>
            <a:p>
              <a:pPr>
                <a:lnSpc>
                  <a:spcPct val="150000"/>
                </a:lnSpc>
              </a:pP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3.000.000 </a:t>
              </a: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VND</a:t>
              </a: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3.000.000 VND</a:t>
              </a:r>
            </a:p>
            <a:p>
              <a:pPr>
                <a:lnSpc>
                  <a:spcPct val="150000"/>
                </a:lnSpc>
              </a:pPr>
              <a:r>
                <a:rPr lang="en-US">
                  <a:latin typeface="Times New Roman" panose="02020603050405020304" pitchFamily="18" charset="0"/>
                  <a:cs typeface="Times New Roman" panose="02020603050405020304" pitchFamily="18" charset="0"/>
                </a:rPr>
                <a:t>: 10.000.000 VND</a:t>
              </a:r>
            </a:p>
            <a:p>
              <a:pPr>
                <a:lnSpc>
                  <a:spcPct val="150000"/>
                </a:lnSpc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8" name="Straight Connector 7"/>
          <p:cNvCxnSpPr/>
          <p:nvPr/>
        </p:nvCxnSpPr>
        <p:spPr>
          <a:xfrm>
            <a:off x="3381834" y="789709"/>
            <a:ext cx="0" cy="350551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4363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912025" y="1438382"/>
            <a:ext cx="5802600" cy="18381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 smtClean="0"/>
              <a:t>Thông</a:t>
            </a:r>
            <a:r>
              <a:rPr lang="en-US" smtClean="0"/>
              <a:t> Tin </a:t>
            </a:r>
            <a:r>
              <a:rPr lang="en-US" err="1"/>
              <a:t>N</a:t>
            </a:r>
            <a:r>
              <a:rPr lang="en-US" err="1" smtClean="0"/>
              <a:t>hân</a:t>
            </a:r>
            <a:r>
              <a:rPr lang="en-US" smtClean="0"/>
              <a:t> </a:t>
            </a:r>
            <a:r>
              <a:rPr lang="en-US" err="1"/>
              <a:t>S</a:t>
            </a:r>
            <a:r>
              <a:rPr lang="en-US" err="1" smtClean="0"/>
              <a:t>ự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23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28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35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6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7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8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9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40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29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31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2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3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4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30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7685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2" name="Rectangle 1"/>
          <p:cNvSpPr/>
          <p:nvPr/>
        </p:nvSpPr>
        <p:spPr>
          <a:xfrm>
            <a:off x="1425953" y="521218"/>
            <a:ext cx="4572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endParaRPr 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bổ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37410"/>
              </p:ext>
            </p:extLst>
          </p:nvPr>
        </p:nvGraphicFramePr>
        <p:xfrm>
          <a:off x="1519471" y="1906213"/>
          <a:ext cx="6654229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552520">
                  <a:extLst>
                    <a:ext uri="{9D8B030D-6E8A-4147-A177-3AD203B41FA5}">
                      <a16:colId xmlns:a16="http://schemas.microsoft.com/office/drawing/2014/main" val="2817623318"/>
                    </a:ext>
                  </a:extLst>
                </a:gridCol>
                <a:gridCol w="1926077">
                  <a:extLst>
                    <a:ext uri="{9D8B030D-6E8A-4147-A177-3AD203B41FA5}">
                      <a16:colId xmlns:a16="http://schemas.microsoft.com/office/drawing/2014/main" val="162005330"/>
                    </a:ext>
                  </a:extLst>
                </a:gridCol>
                <a:gridCol w="1099226">
                  <a:extLst>
                    <a:ext uri="{9D8B030D-6E8A-4147-A177-3AD203B41FA5}">
                      <a16:colId xmlns:a16="http://schemas.microsoft.com/office/drawing/2014/main" val="2735760482"/>
                    </a:ext>
                  </a:extLst>
                </a:gridCol>
                <a:gridCol w="982493">
                  <a:extLst>
                    <a:ext uri="{9D8B030D-6E8A-4147-A177-3AD203B41FA5}">
                      <a16:colId xmlns:a16="http://schemas.microsoft.com/office/drawing/2014/main" val="1315334079"/>
                    </a:ext>
                  </a:extLst>
                </a:gridCol>
                <a:gridCol w="992222">
                  <a:extLst>
                    <a:ext uri="{9D8B030D-6E8A-4147-A177-3AD203B41FA5}">
                      <a16:colId xmlns:a16="http://schemas.microsoft.com/office/drawing/2014/main" val="3055299081"/>
                    </a:ext>
                  </a:extLst>
                </a:gridCol>
                <a:gridCol w="1101691">
                  <a:extLst>
                    <a:ext uri="{9D8B030D-6E8A-4147-A177-3AD203B41FA5}">
                      <a16:colId xmlns:a16="http://schemas.microsoft.com/office/drawing/2014/main" val="4024514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Phân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Lập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thử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0060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Lâm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Trường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Chính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trợ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trợ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Chính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3828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Sơn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Tùng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trợ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trợ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Chính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trợ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155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Hoàng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Thanh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Sơn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trợ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Chính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trợ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Hỗ</a:t>
                      </a:r>
                      <a:r>
                        <a:rPr lang="en-US" sz="16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trợ</a:t>
                      </a:r>
                      <a:endParaRPr lang="en-US" sz="16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0100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2421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 flipH="1">
            <a:off x="8610599" y="1705078"/>
            <a:ext cx="533400" cy="876044"/>
            <a:chOff x="-8334" y="1521619"/>
            <a:chExt cx="1241822" cy="2039541"/>
          </a:xfrm>
        </p:grpSpPr>
        <p:sp>
          <p:nvSpPr>
            <p:cNvPr id="11" name="任意多边形 10"/>
            <p:cNvSpPr>
              <a:spLocks noChangeAspect="1"/>
            </p:cNvSpPr>
            <p:nvPr/>
          </p:nvSpPr>
          <p:spPr>
            <a:xfrm>
              <a:off x="-8334" y="1521619"/>
              <a:ext cx="1241822" cy="2039541"/>
            </a:xfrm>
            <a:custGeom>
              <a:avLst/>
              <a:gdLst>
                <a:gd name="connsiteX0" fmla="*/ 275051 w 1540702"/>
                <a:gd name="connsiteY0" fmla="*/ 0 h 2531302"/>
                <a:gd name="connsiteX1" fmla="*/ 1540702 w 1540702"/>
                <a:gd name="connsiteY1" fmla="*/ 1265651 h 2531302"/>
                <a:gd name="connsiteX2" fmla="*/ 275051 w 1540702"/>
                <a:gd name="connsiteY2" fmla="*/ 2531302 h 2531302"/>
                <a:gd name="connsiteX3" fmla="*/ 19978 w 1540702"/>
                <a:gd name="connsiteY3" fmla="*/ 2505589 h 2531302"/>
                <a:gd name="connsiteX4" fmla="*/ 0 w 1540702"/>
                <a:gd name="connsiteY4" fmla="*/ 2500452 h 2531302"/>
                <a:gd name="connsiteX5" fmla="*/ 0 w 1540702"/>
                <a:gd name="connsiteY5" fmla="*/ 30851 h 2531302"/>
                <a:gd name="connsiteX6" fmla="*/ 19978 w 1540702"/>
                <a:gd name="connsiteY6" fmla="*/ 25714 h 2531302"/>
                <a:gd name="connsiteX7" fmla="*/ 275051 w 1540702"/>
                <a:gd name="connsiteY7" fmla="*/ 0 h 253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0702" h="2531302">
                  <a:moveTo>
                    <a:pt x="275051" y="0"/>
                  </a:moveTo>
                  <a:cubicBezTo>
                    <a:pt x="974051" y="0"/>
                    <a:pt x="1540702" y="566651"/>
                    <a:pt x="1540702" y="1265651"/>
                  </a:cubicBezTo>
                  <a:cubicBezTo>
                    <a:pt x="1540702" y="1964651"/>
                    <a:pt x="974051" y="2531302"/>
                    <a:pt x="275051" y="2531302"/>
                  </a:cubicBezTo>
                  <a:cubicBezTo>
                    <a:pt x="187676" y="2531302"/>
                    <a:pt x="102369" y="2522448"/>
                    <a:pt x="19978" y="2505589"/>
                  </a:cubicBezTo>
                  <a:lnTo>
                    <a:pt x="0" y="2500452"/>
                  </a:lnTo>
                  <a:lnTo>
                    <a:pt x="0" y="30851"/>
                  </a:lnTo>
                  <a:lnTo>
                    <a:pt x="19978" y="25714"/>
                  </a:lnTo>
                  <a:cubicBezTo>
                    <a:pt x="102369" y="8854"/>
                    <a:pt x="187676" y="0"/>
                    <a:pt x="275051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350">
                <a:solidFill>
                  <a:srgbClr val="FFFFFF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12" name="任意多边形 11"/>
            <p:cNvSpPr>
              <a:spLocks noChangeAspect="1"/>
            </p:cNvSpPr>
            <p:nvPr/>
          </p:nvSpPr>
          <p:spPr>
            <a:xfrm>
              <a:off x="0" y="1609726"/>
              <a:ext cx="1150144" cy="1889522"/>
            </a:xfrm>
            <a:custGeom>
              <a:avLst/>
              <a:gdLst>
                <a:gd name="connsiteX0" fmla="*/ 275051 w 1540702"/>
                <a:gd name="connsiteY0" fmla="*/ 0 h 2531302"/>
                <a:gd name="connsiteX1" fmla="*/ 1540702 w 1540702"/>
                <a:gd name="connsiteY1" fmla="*/ 1265651 h 2531302"/>
                <a:gd name="connsiteX2" fmla="*/ 275051 w 1540702"/>
                <a:gd name="connsiteY2" fmla="*/ 2531302 h 2531302"/>
                <a:gd name="connsiteX3" fmla="*/ 19978 w 1540702"/>
                <a:gd name="connsiteY3" fmla="*/ 2505589 h 2531302"/>
                <a:gd name="connsiteX4" fmla="*/ 0 w 1540702"/>
                <a:gd name="connsiteY4" fmla="*/ 2500452 h 2531302"/>
                <a:gd name="connsiteX5" fmla="*/ 0 w 1540702"/>
                <a:gd name="connsiteY5" fmla="*/ 30851 h 2531302"/>
                <a:gd name="connsiteX6" fmla="*/ 19978 w 1540702"/>
                <a:gd name="connsiteY6" fmla="*/ 25714 h 2531302"/>
                <a:gd name="connsiteX7" fmla="*/ 275051 w 1540702"/>
                <a:gd name="connsiteY7" fmla="*/ 0 h 253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0702" h="2531302">
                  <a:moveTo>
                    <a:pt x="275051" y="0"/>
                  </a:moveTo>
                  <a:cubicBezTo>
                    <a:pt x="974051" y="0"/>
                    <a:pt x="1540702" y="566651"/>
                    <a:pt x="1540702" y="1265651"/>
                  </a:cubicBezTo>
                  <a:cubicBezTo>
                    <a:pt x="1540702" y="1964651"/>
                    <a:pt x="974051" y="2531302"/>
                    <a:pt x="275051" y="2531302"/>
                  </a:cubicBezTo>
                  <a:cubicBezTo>
                    <a:pt x="187676" y="2531302"/>
                    <a:pt x="102369" y="2522448"/>
                    <a:pt x="19978" y="2505589"/>
                  </a:cubicBezTo>
                  <a:lnTo>
                    <a:pt x="0" y="2500452"/>
                  </a:lnTo>
                  <a:lnTo>
                    <a:pt x="0" y="30851"/>
                  </a:lnTo>
                  <a:lnTo>
                    <a:pt x="19978" y="25714"/>
                  </a:lnTo>
                  <a:cubicBezTo>
                    <a:pt x="102369" y="8854"/>
                    <a:pt x="187676" y="0"/>
                    <a:pt x="2750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350">
                <a:solidFill>
                  <a:srgbClr val="FFFFFF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  <p:sp>
        <p:nvSpPr>
          <p:cNvPr id="13" name="椭圆 12"/>
          <p:cNvSpPr/>
          <p:nvPr/>
        </p:nvSpPr>
        <p:spPr>
          <a:xfrm>
            <a:off x="209041" y="1669223"/>
            <a:ext cx="535781" cy="53578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>
              <a:solidFill>
                <a:srgbClr val="FFFFFF"/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76152" y="2608620"/>
            <a:ext cx="897731" cy="8989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50">
              <a:solidFill>
                <a:srgbClr val="FFFFFF"/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192747" y="1052224"/>
            <a:ext cx="1984771" cy="1984772"/>
            <a:chOff x="1444229" y="1766887"/>
            <a:chExt cx="2834878" cy="2834879"/>
          </a:xfrm>
        </p:grpSpPr>
        <p:sp>
          <p:nvSpPr>
            <p:cNvPr id="16" name="椭圆 15"/>
            <p:cNvSpPr>
              <a:spLocks noChangeAspect="1"/>
            </p:cNvSpPr>
            <p:nvPr/>
          </p:nvSpPr>
          <p:spPr>
            <a:xfrm>
              <a:off x="1444229" y="1766887"/>
              <a:ext cx="2834878" cy="2834879"/>
            </a:xfrm>
            <a:prstGeom prst="ellipse">
              <a:avLst/>
            </a:pr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350">
                <a:solidFill>
                  <a:srgbClr val="FFFFFF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18" name="椭圆 17"/>
            <p:cNvSpPr>
              <a:spLocks noChangeAspect="1"/>
            </p:cNvSpPr>
            <p:nvPr/>
          </p:nvSpPr>
          <p:spPr>
            <a:xfrm>
              <a:off x="1539479" y="1862138"/>
              <a:ext cx="2645569" cy="26455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350">
                <a:solidFill>
                  <a:srgbClr val="FFFFFF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19" name="文本框 13"/>
            <p:cNvSpPr txBox="1">
              <a:spLocks noChangeArrowheads="1"/>
            </p:cNvSpPr>
            <p:nvPr/>
          </p:nvSpPr>
          <p:spPr bwMode="auto">
            <a:xfrm>
              <a:off x="2004151" y="2593968"/>
              <a:ext cx="2196177" cy="1099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en-US" altLang="zh-CN" sz="4400" smtClean="0">
                  <a:solidFill>
                    <a:srgbClr val="FFFFFF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2021</a:t>
              </a:r>
              <a:endParaRPr kumimoji="0" lang="zh-CN" altLang="en-US" sz="1400">
                <a:solidFill>
                  <a:srgbClr val="FFFFFF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073883" y="3103684"/>
            <a:ext cx="2470076" cy="606662"/>
            <a:chOff x="4922284" y="3137031"/>
            <a:chExt cx="2470076" cy="606662"/>
          </a:xfrm>
        </p:grpSpPr>
        <p:sp>
          <p:nvSpPr>
            <p:cNvPr id="24" name="矩形: 圆角 11"/>
            <p:cNvSpPr/>
            <p:nvPr/>
          </p:nvSpPr>
          <p:spPr>
            <a:xfrm>
              <a:off x="4941612" y="3137031"/>
              <a:ext cx="2450748" cy="57577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922284" y="3158918"/>
              <a:ext cx="2407579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vi-VN" altLang="zh-CN" sz="1600">
                  <a:solidFill>
                    <a:schemeClr val="bg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Quản lý xây dựng thư viện sách điện tử</a:t>
              </a:r>
              <a:endParaRPr lang="zh-CN" altLang="en-US" sz="1600">
                <a:solidFill>
                  <a:schemeClr val="bg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3266954" y="404115"/>
            <a:ext cx="5665540" cy="10021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altLang="zh-CN" sz="4400" b="1" smtClean="0">
                <a:solidFill>
                  <a:schemeClr val="tx2">
                    <a:lumMod val="90000"/>
                  </a:schemeClr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Cloudy Software</a:t>
            </a:r>
            <a:r>
              <a:rPr lang="zh-CN" altLang="en-US" sz="4400" b="1" smtClean="0">
                <a:solidFill>
                  <a:schemeClr val="tx2">
                    <a:lumMod val="90000"/>
                  </a:schemeClr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 </a:t>
            </a:r>
            <a:r>
              <a:rPr lang="en-US" altLang="zh-CN" sz="4400" b="1" smtClean="0">
                <a:solidFill>
                  <a:schemeClr val="tx2">
                    <a:lumMod val="90000"/>
                  </a:schemeClr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C</a:t>
            </a:r>
            <a:r>
              <a:rPr lang="zh-CN" altLang="en-US" sz="4400" b="1">
                <a:solidFill>
                  <a:schemeClr val="tx2">
                    <a:lumMod val="90000"/>
                  </a:schemeClr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ompan</a:t>
            </a:r>
            <a:r>
              <a:rPr lang="zh-CN" altLang="en-US" sz="4400" b="1" smtClean="0">
                <a:solidFill>
                  <a:schemeClr val="tx2">
                    <a:lumMod val="90000"/>
                  </a:schemeClr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y</a:t>
            </a:r>
            <a:endParaRPr lang="zh-CN" altLang="en-US" sz="4400" b="1">
              <a:solidFill>
                <a:schemeClr val="tx2">
                  <a:lumMod val="90000"/>
                </a:schemeClr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sp>
        <p:nvSpPr>
          <p:cNvPr id="32" name="圆角矩形 1"/>
          <p:cNvSpPr/>
          <p:nvPr/>
        </p:nvSpPr>
        <p:spPr>
          <a:xfrm>
            <a:off x="269599" y="3775773"/>
            <a:ext cx="2517343" cy="1174436"/>
          </a:xfrm>
          <a:prstGeom prst="round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80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1</a:t>
            </a:r>
            <a:r>
              <a:rPr lang="en-US" altLang="zh-CN" sz="18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.Lê </a:t>
            </a:r>
            <a:r>
              <a:rPr lang="en-US" altLang="zh-CN" sz="18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Lâm</a:t>
            </a:r>
            <a:r>
              <a:rPr lang="en-US" altLang="zh-CN" sz="18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8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Trường</a:t>
            </a:r>
            <a:endParaRPr lang="en-US" altLang="zh-CN" sz="1800" smtClean="0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  <a:p>
            <a:r>
              <a:rPr lang="en-US" altLang="zh-CN" sz="18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2.Hoàng </a:t>
            </a:r>
            <a:r>
              <a:rPr lang="en-US" altLang="zh-CN" sz="18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Thanh</a:t>
            </a:r>
            <a:r>
              <a:rPr lang="en-US" altLang="zh-CN" sz="18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8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Sơn</a:t>
            </a:r>
            <a:endParaRPr lang="en-US" altLang="zh-CN" sz="1800" smtClean="0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  <a:p>
            <a:r>
              <a:rPr lang="en-US" altLang="zh-CN" sz="18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3.Nguyễn </a:t>
            </a:r>
            <a:r>
              <a:rPr lang="en-US" altLang="zh-CN" sz="18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Sơn</a:t>
            </a:r>
            <a:r>
              <a:rPr lang="en-US" altLang="zh-CN" sz="18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8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Tùng</a:t>
            </a:r>
            <a:endParaRPr lang="zh-CN" altLang="en-US" sz="1800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6163071" y="3231650"/>
            <a:ext cx="3030090" cy="1718559"/>
            <a:chOff x="6163071" y="3231650"/>
            <a:chExt cx="3030090" cy="1718559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2868" y="3322741"/>
              <a:ext cx="2364431" cy="1454760"/>
            </a:xfrm>
            <a:prstGeom prst="rect">
              <a:avLst/>
            </a:prstGeom>
          </p:spPr>
        </p:pic>
        <p:grpSp>
          <p:nvGrpSpPr>
            <p:cNvPr id="35" name="Google Shape;261;p35"/>
            <p:cNvGrpSpPr/>
            <p:nvPr/>
          </p:nvGrpSpPr>
          <p:grpSpPr>
            <a:xfrm>
              <a:off x="6163071" y="3231650"/>
              <a:ext cx="3030090" cy="1718559"/>
              <a:chOff x="1177450" y="241631"/>
              <a:chExt cx="6173152" cy="3627237"/>
            </a:xfrm>
          </p:grpSpPr>
          <p:sp>
            <p:nvSpPr>
              <p:cNvPr id="36" name="Google Shape;262;p35"/>
              <p:cNvSpPr/>
              <p:nvPr/>
            </p:nvSpPr>
            <p:spPr>
              <a:xfrm>
                <a:off x="1682275" y="241631"/>
                <a:ext cx="5161606" cy="3454973"/>
              </a:xfrm>
              <a:custGeom>
                <a:avLst/>
                <a:gdLst/>
                <a:ahLst/>
                <a:cxnLst/>
                <a:rect l="l" t="t" r="r" b="b"/>
                <a:pathLst>
                  <a:path w="5161606" h="3454973" extrusionOk="0">
                    <a:moveTo>
                      <a:pt x="4992053" y="0"/>
                    </a:moveTo>
                    <a:lnTo>
                      <a:pt x="170498" y="0"/>
                    </a:lnTo>
                    <a:cubicBezTo>
                      <a:pt x="76200" y="0"/>
                      <a:pt x="0" y="76143"/>
                      <a:pt x="0" y="170369"/>
                    </a:cubicBezTo>
                    <a:lnTo>
                      <a:pt x="0" y="3396915"/>
                    </a:lnTo>
                    <a:cubicBezTo>
                      <a:pt x="0" y="3429275"/>
                      <a:pt x="26670" y="3454973"/>
                      <a:pt x="58102" y="3454973"/>
                    </a:cubicBezTo>
                    <a:lnTo>
                      <a:pt x="5103495" y="3454973"/>
                    </a:lnTo>
                    <a:cubicBezTo>
                      <a:pt x="5135880" y="3454973"/>
                      <a:pt x="5161598" y="3428324"/>
                      <a:pt x="5161598" y="3396915"/>
                    </a:cubicBezTo>
                    <a:lnTo>
                      <a:pt x="5161598" y="170369"/>
                    </a:lnTo>
                    <a:cubicBezTo>
                      <a:pt x="5162550" y="76143"/>
                      <a:pt x="5086350" y="0"/>
                      <a:pt x="4992053" y="0"/>
                    </a:cubicBezTo>
                    <a:close/>
                    <a:moveTo>
                      <a:pt x="4981575" y="3245581"/>
                    </a:moveTo>
                    <a:lnTo>
                      <a:pt x="190500" y="3245581"/>
                    </a:lnTo>
                    <a:lnTo>
                      <a:pt x="190500" y="199874"/>
                    </a:lnTo>
                    <a:lnTo>
                      <a:pt x="4981575" y="199874"/>
                    </a:lnTo>
                    <a:lnTo>
                      <a:pt x="4981575" y="3245581"/>
                    </a:lnTo>
                    <a:close/>
                  </a:path>
                </a:pathLst>
              </a:custGeom>
              <a:solidFill>
                <a:srgbClr val="000000">
                  <a:alpha val="962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263;p35"/>
              <p:cNvSpPr/>
              <p:nvPr/>
            </p:nvSpPr>
            <p:spPr>
              <a:xfrm>
                <a:off x="1177450" y="3773690"/>
                <a:ext cx="6173152" cy="95178"/>
              </a:xfrm>
              <a:custGeom>
                <a:avLst/>
                <a:gdLst/>
                <a:ahLst/>
                <a:cxnLst/>
                <a:rect l="l" t="t" r="r" b="b"/>
                <a:pathLst>
                  <a:path w="6173152" h="95178" extrusionOk="0">
                    <a:moveTo>
                      <a:pt x="0" y="0"/>
                    </a:moveTo>
                    <a:cubicBezTo>
                      <a:pt x="0" y="0"/>
                      <a:pt x="129540" y="95178"/>
                      <a:pt x="450533" y="95178"/>
                    </a:cubicBezTo>
                    <a:lnTo>
                      <a:pt x="5817870" y="95178"/>
                    </a:lnTo>
                    <a:cubicBezTo>
                      <a:pt x="5948363" y="95178"/>
                      <a:pt x="6173153" y="0"/>
                      <a:pt x="617315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962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264;p35"/>
              <p:cNvSpPr/>
              <p:nvPr/>
            </p:nvSpPr>
            <p:spPr>
              <a:xfrm>
                <a:off x="1177450" y="3697547"/>
                <a:ext cx="6172200" cy="76142"/>
              </a:xfrm>
              <a:custGeom>
                <a:avLst/>
                <a:gdLst/>
                <a:ahLst/>
                <a:cxnLst/>
                <a:rect l="l" t="t" r="r" b="b"/>
                <a:pathLst>
                  <a:path w="6172200" h="76142" extrusionOk="0">
                    <a:moveTo>
                      <a:pt x="0" y="76143"/>
                    </a:moveTo>
                    <a:lnTo>
                      <a:pt x="6172200" y="76143"/>
                    </a:lnTo>
                    <a:lnTo>
                      <a:pt x="61722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962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265;p35"/>
              <p:cNvSpPr/>
              <p:nvPr/>
            </p:nvSpPr>
            <p:spPr>
              <a:xfrm>
                <a:off x="3806350" y="3697547"/>
                <a:ext cx="903922" cy="47589"/>
              </a:xfrm>
              <a:custGeom>
                <a:avLst/>
                <a:gdLst/>
                <a:ahLst/>
                <a:cxnLst/>
                <a:rect l="l" t="t" r="r" b="b"/>
                <a:pathLst>
                  <a:path w="903922" h="47589" extrusionOk="0">
                    <a:moveTo>
                      <a:pt x="0" y="0"/>
                    </a:moveTo>
                    <a:cubicBezTo>
                      <a:pt x="0" y="0"/>
                      <a:pt x="26670" y="47589"/>
                      <a:pt x="53340" y="47589"/>
                    </a:cubicBezTo>
                    <a:lnTo>
                      <a:pt x="850582" y="47589"/>
                    </a:lnTo>
                    <a:cubicBezTo>
                      <a:pt x="877253" y="47589"/>
                      <a:pt x="903922" y="0"/>
                      <a:pt x="9039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962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3821659" y="3036996"/>
            <a:ext cx="2369313" cy="2100249"/>
            <a:chOff x="3820879" y="2878282"/>
            <a:chExt cx="2369313" cy="2201867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2520" y="2971143"/>
              <a:ext cx="2114989" cy="1070921"/>
            </a:xfrm>
            <a:prstGeom prst="rect">
              <a:avLst/>
            </a:prstGeom>
          </p:spPr>
        </p:pic>
        <p:sp>
          <p:nvSpPr>
            <p:cNvPr id="40" name="Google Shape;289;p33"/>
            <p:cNvSpPr/>
            <p:nvPr/>
          </p:nvSpPr>
          <p:spPr>
            <a:xfrm>
              <a:off x="3820879" y="2878282"/>
              <a:ext cx="2328268" cy="1446762"/>
            </a:xfrm>
            <a:custGeom>
              <a:avLst/>
              <a:gdLst/>
              <a:ahLst/>
              <a:cxnLst/>
              <a:rect l="l" t="t" r="r" b="b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niglet"/>
                <a:ea typeface="Sniglet"/>
                <a:cs typeface="Sniglet"/>
                <a:sym typeface="Sniglet"/>
              </a:endParaRPr>
            </a:p>
          </p:txBody>
        </p:sp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0336" y="4329501"/>
              <a:ext cx="2109856" cy="7506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4671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6" grpId="0"/>
      <p:bldP spid="3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788734" y="2342019"/>
            <a:ext cx="6851831" cy="18381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vi-VN"/>
              <a:t>Ước </a:t>
            </a:r>
            <a:r>
              <a:rPr lang="en-US" smtClean="0"/>
              <a:t>L</a:t>
            </a:r>
            <a:r>
              <a:rPr lang="vi-VN" smtClean="0"/>
              <a:t>ượng </a:t>
            </a:r>
            <a:r>
              <a:rPr lang="en-US" smtClean="0"/>
              <a:t>T</a:t>
            </a:r>
            <a:r>
              <a:rPr lang="vi-VN" smtClean="0"/>
              <a:t>hời </a:t>
            </a:r>
            <a:r>
              <a:rPr lang="en-US" smtClean="0"/>
              <a:t>G</a:t>
            </a:r>
            <a:r>
              <a:rPr lang="vi-VN" smtClean="0"/>
              <a:t>ian </a:t>
            </a:r>
            <a:r>
              <a:rPr lang="en-US" smtClean="0"/>
              <a:t>T</a:t>
            </a:r>
            <a:r>
              <a:rPr lang="vi-VN" smtClean="0"/>
              <a:t>hực </a:t>
            </a:r>
            <a:r>
              <a:rPr lang="en-US" smtClean="0"/>
              <a:t>H</a:t>
            </a:r>
            <a:r>
              <a:rPr lang="vi-VN" smtClean="0"/>
              <a:t>iện </a:t>
            </a:r>
            <a:r>
              <a:rPr lang="en-US" smtClean="0"/>
              <a:t>D</a:t>
            </a:r>
            <a:r>
              <a:rPr lang="vi-VN" smtClean="0"/>
              <a:t>ự </a:t>
            </a:r>
            <a:r>
              <a:rPr lang="en-US"/>
              <a:t>Á</a:t>
            </a:r>
            <a:r>
              <a:rPr lang="vi-VN" smtClean="0"/>
              <a:t>n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23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28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35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6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7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8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9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40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29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31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2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3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4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30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555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662970"/>
              </p:ext>
            </p:extLst>
          </p:nvPr>
        </p:nvGraphicFramePr>
        <p:xfrm>
          <a:off x="1571949" y="950312"/>
          <a:ext cx="5455577" cy="3541714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825043">
                  <a:extLst>
                    <a:ext uri="{9D8B030D-6E8A-4147-A177-3AD203B41FA5}">
                      <a16:colId xmlns:a16="http://schemas.microsoft.com/office/drawing/2014/main" val="1692201626"/>
                    </a:ext>
                  </a:extLst>
                </a:gridCol>
                <a:gridCol w="602058">
                  <a:extLst>
                    <a:ext uri="{9D8B030D-6E8A-4147-A177-3AD203B41FA5}">
                      <a16:colId xmlns:a16="http://schemas.microsoft.com/office/drawing/2014/main" val="85912528"/>
                    </a:ext>
                  </a:extLst>
                </a:gridCol>
                <a:gridCol w="620584">
                  <a:extLst>
                    <a:ext uri="{9D8B030D-6E8A-4147-A177-3AD203B41FA5}">
                      <a16:colId xmlns:a16="http://schemas.microsoft.com/office/drawing/2014/main" val="1673465030"/>
                    </a:ext>
                  </a:extLst>
                </a:gridCol>
                <a:gridCol w="639109">
                  <a:extLst>
                    <a:ext uri="{9D8B030D-6E8A-4147-A177-3AD203B41FA5}">
                      <a16:colId xmlns:a16="http://schemas.microsoft.com/office/drawing/2014/main" val="2870026420"/>
                    </a:ext>
                  </a:extLst>
                </a:gridCol>
                <a:gridCol w="768783">
                  <a:extLst>
                    <a:ext uri="{9D8B030D-6E8A-4147-A177-3AD203B41FA5}">
                      <a16:colId xmlns:a16="http://schemas.microsoft.com/office/drawing/2014/main" val="1471265172"/>
                    </a:ext>
                  </a:extLst>
                </a:gridCol>
              </a:tblGrid>
              <a:tr h="164387">
                <a:tc>
                  <a:txBody>
                    <a:bodyPr/>
                    <a:lstStyle/>
                    <a:p>
                      <a:pPr algn="ctr"/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Nhiệm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vụ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MP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428040"/>
                  </a:ext>
                </a:extLst>
              </a:tr>
              <a:tr h="481290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Xác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định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yêu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cầu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hệ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thống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166865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Phân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hệ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thống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9.8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822579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hệ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thống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36.8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907473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Cài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đặt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24.6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101349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thử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9.3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241978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chuyển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872134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Vận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923609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Đánh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giá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450566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Cộng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107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101.5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167832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486176" y="642535"/>
            <a:ext cx="40751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ước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79095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94624"/>
              </p:ext>
            </p:extLst>
          </p:nvPr>
        </p:nvGraphicFramePr>
        <p:xfrm>
          <a:off x="1479482" y="950312"/>
          <a:ext cx="6224659" cy="3541714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3143889">
                  <a:extLst>
                    <a:ext uri="{9D8B030D-6E8A-4147-A177-3AD203B41FA5}">
                      <a16:colId xmlns:a16="http://schemas.microsoft.com/office/drawing/2014/main" val="1692201626"/>
                    </a:ext>
                  </a:extLst>
                </a:gridCol>
                <a:gridCol w="811658">
                  <a:extLst>
                    <a:ext uri="{9D8B030D-6E8A-4147-A177-3AD203B41FA5}">
                      <a16:colId xmlns:a16="http://schemas.microsoft.com/office/drawing/2014/main" val="85912528"/>
                    </a:ext>
                  </a:extLst>
                </a:gridCol>
                <a:gridCol w="1335641">
                  <a:extLst>
                    <a:ext uri="{9D8B030D-6E8A-4147-A177-3AD203B41FA5}">
                      <a16:colId xmlns:a16="http://schemas.microsoft.com/office/drawing/2014/main" val="1673465030"/>
                    </a:ext>
                  </a:extLst>
                </a:gridCol>
                <a:gridCol w="933471">
                  <a:extLst>
                    <a:ext uri="{9D8B030D-6E8A-4147-A177-3AD203B41FA5}">
                      <a16:colId xmlns:a16="http://schemas.microsoft.com/office/drawing/2014/main" val="1471265172"/>
                    </a:ext>
                  </a:extLst>
                </a:gridCol>
              </a:tblGrid>
              <a:tr h="164387">
                <a:tc>
                  <a:txBody>
                    <a:bodyPr/>
                    <a:lstStyle/>
                    <a:p>
                      <a:pPr algn="ctr"/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Nhiệm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vụ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%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điều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chỉnh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4428040"/>
                  </a:ext>
                </a:extLst>
              </a:tr>
              <a:tr h="481290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Xác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định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yêu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cầu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hệ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thống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1.08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4.32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166865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Phân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hệ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thống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9.8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25212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1.08</a:t>
                      </a:r>
                      <a:endParaRPr kumimoji="0" lang="en-US" sz="1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25212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10.6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822579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hệ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thống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36.8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25212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1.08</a:t>
                      </a:r>
                      <a:endParaRPr kumimoji="0" lang="en-US" sz="1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25212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39.7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907473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Cài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đặt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24.6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25212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1.08</a:t>
                      </a:r>
                      <a:endParaRPr kumimoji="0" lang="en-US" sz="1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25212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26.7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101349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thử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9.3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25212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1.08</a:t>
                      </a:r>
                      <a:endParaRPr kumimoji="0" lang="en-US" sz="1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25212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10.0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241978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chuyển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25212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1.08</a:t>
                      </a:r>
                      <a:endParaRPr kumimoji="0" lang="en-US" sz="1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25212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3.7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872134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Vận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25212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1.08</a:t>
                      </a:r>
                      <a:endParaRPr kumimoji="0" lang="en-US" sz="1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25212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12.9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923609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Đánh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giá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smtClean="0">
                          <a:ln>
                            <a:noFill/>
                          </a:ln>
                          <a:solidFill>
                            <a:srgbClr val="25212A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1.08</a:t>
                      </a:r>
                      <a:endParaRPr kumimoji="0" lang="en-US" sz="14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25212A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450566"/>
                  </a:ext>
                </a:extLst>
              </a:tr>
              <a:tr h="344453">
                <a:tc>
                  <a:txBody>
                    <a:bodyPr/>
                    <a:lstStyle/>
                    <a:p>
                      <a:pPr algn="just"/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Cộng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101.5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110.1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167832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1392148" y="575705"/>
            <a:ext cx="6950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iều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đợi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mất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8%.</a:t>
            </a:r>
          </a:p>
        </p:txBody>
      </p:sp>
    </p:spTree>
    <p:extLst>
      <p:ext uri="{BB962C8B-B14F-4D97-AF65-F5344CB8AC3E}">
        <p14:creationId xmlns:p14="http://schemas.microsoft.com/office/powerpoint/2010/main" val="117213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788734" y="2342019"/>
            <a:ext cx="6851831" cy="18381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vi-VN"/>
              <a:t>Lập </a:t>
            </a:r>
            <a:r>
              <a:rPr lang="en-US" smtClean="0"/>
              <a:t>B</a:t>
            </a:r>
            <a:r>
              <a:rPr lang="vi-VN" smtClean="0"/>
              <a:t>ảng </a:t>
            </a:r>
            <a:r>
              <a:rPr lang="en-US" smtClean="0"/>
              <a:t>K</a:t>
            </a:r>
            <a:r>
              <a:rPr lang="vi-VN" smtClean="0"/>
              <a:t>ế </a:t>
            </a:r>
            <a:r>
              <a:rPr lang="en-US" smtClean="0"/>
              <a:t>H</a:t>
            </a:r>
            <a:r>
              <a:rPr lang="vi-VN" smtClean="0"/>
              <a:t>oạch </a:t>
            </a:r>
            <a:r>
              <a:rPr lang="en-US" smtClean="0"/>
              <a:t>C</a:t>
            </a:r>
            <a:r>
              <a:rPr lang="vi-VN" smtClean="0"/>
              <a:t>ông </a:t>
            </a:r>
            <a:r>
              <a:rPr lang="en-US" smtClean="0"/>
              <a:t>V</a:t>
            </a:r>
            <a:r>
              <a:rPr lang="vi-VN" smtClean="0"/>
              <a:t>iệc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23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28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35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6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7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8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9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40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29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31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2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3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4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30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13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2" name="TextBox 1"/>
          <p:cNvSpPr txBox="1"/>
          <p:nvPr/>
        </p:nvSpPr>
        <p:spPr>
          <a:xfrm>
            <a:off x="3441513" y="2186209"/>
            <a:ext cx="24128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word + project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02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768186" y="2522681"/>
            <a:ext cx="6851831" cy="11050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vi-VN"/>
              <a:t>Tài </a:t>
            </a:r>
            <a:r>
              <a:rPr lang="en-US" smtClean="0"/>
              <a:t>N</a:t>
            </a:r>
            <a:r>
              <a:rPr lang="vi-VN" smtClean="0"/>
              <a:t>guyên </a:t>
            </a:r>
            <a:r>
              <a:rPr lang="en-US" smtClean="0"/>
              <a:t>D</a:t>
            </a:r>
            <a:r>
              <a:rPr lang="vi-VN" smtClean="0"/>
              <a:t>ự </a:t>
            </a:r>
            <a:r>
              <a:rPr lang="en-US"/>
              <a:t>Á</a:t>
            </a:r>
            <a:r>
              <a:rPr lang="vi-VN" smtClean="0"/>
              <a:t>n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pSp>
        <p:nvGrpSpPr>
          <p:cNvPr id="23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28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35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6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7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8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9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40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29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31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2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3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4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30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040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7293260"/>
              </p:ext>
            </p:extLst>
          </p:nvPr>
        </p:nvGraphicFramePr>
        <p:xfrm>
          <a:off x="1406455" y="1131706"/>
          <a:ext cx="6767245" cy="296672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563461">
                  <a:extLst>
                    <a:ext uri="{9D8B030D-6E8A-4147-A177-3AD203B41FA5}">
                      <a16:colId xmlns:a16="http://schemas.microsoft.com/office/drawing/2014/main" val="1358949336"/>
                    </a:ext>
                  </a:extLst>
                </a:gridCol>
                <a:gridCol w="3641354">
                  <a:extLst>
                    <a:ext uri="{9D8B030D-6E8A-4147-A177-3AD203B41FA5}">
                      <a16:colId xmlns:a16="http://schemas.microsoft.com/office/drawing/2014/main" val="3478297666"/>
                    </a:ext>
                  </a:extLst>
                </a:gridCol>
                <a:gridCol w="870618">
                  <a:extLst>
                    <a:ext uri="{9D8B030D-6E8A-4147-A177-3AD203B41FA5}">
                      <a16:colId xmlns:a16="http://schemas.microsoft.com/office/drawing/2014/main" val="2236268248"/>
                    </a:ext>
                  </a:extLst>
                </a:gridCol>
                <a:gridCol w="1691812">
                  <a:extLst>
                    <a:ext uri="{9D8B030D-6E8A-4147-A177-3AD203B41FA5}">
                      <a16:colId xmlns:a16="http://schemas.microsoft.com/office/drawing/2014/main" val="42025994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tài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nguyên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Loại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Giá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chuẩn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4331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Trường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80.000 VNĐ/h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4260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Tùng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60.000  VNĐ/h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8644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Sơn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60.000  VNĐ/h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048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phí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dự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Cost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10.000.000 VNĐ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306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Hosting &amp; Domain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Cost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3.000.000 VNĐ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142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cụ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Visual Studio 2019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SQL Server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Cost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3.000.000 VNĐ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811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Kinh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phí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Cost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3.000.000 VNĐ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975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14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768186" y="2522681"/>
            <a:ext cx="6851831" cy="11050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err="1" smtClean="0"/>
              <a:t>Rủi</a:t>
            </a:r>
            <a:r>
              <a:rPr lang="en-US" smtClean="0"/>
              <a:t> Ro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32" name="文本框 29"/>
          <p:cNvSpPr txBox="1"/>
          <p:nvPr/>
        </p:nvSpPr>
        <p:spPr>
          <a:xfrm>
            <a:off x="3372795" y="778172"/>
            <a:ext cx="1579139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文本框 32"/>
          <p:cNvSpPr txBox="1"/>
          <p:nvPr/>
        </p:nvSpPr>
        <p:spPr>
          <a:xfrm>
            <a:off x="6427884" y="827344"/>
            <a:ext cx="2133376" cy="58349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Thiết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kế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giao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diện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b="1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và</a:t>
            </a:r>
            <a:r>
              <a:rPr lang="en-US" altLang="zh-CN" b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thiết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kế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Class</a:t>
            </a:r>
            <a:endParaRPr lang="zh-CN" altLang="en-US" b="1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38" name="文本框 35"/>
          <p:cNvSpPr txBox="1"/>
          <p:nvPr/>
        </p:nvSpPr>
        <p:spPr>
          <a:xfrm>
            <a:off x="7163580" y="2449595"/>
            <a:ext cx="1556278" cy="58349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Cài đặt các modun</a:t>
            </a:r>
            <a:endParaRPr lang="zh-CN" altLang="en-US" b="1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41" name="文本框 38"/>
          <p:cNvSpPr txBox="1"/>
          <p:nvPr/>
        </p:nvSpPr>
        <p:spPr>
          <a:xfrm>
            <a:off x="2877352" y="1999898"/>
            <a:ext cx="1046411" cy="58349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Dự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kiến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/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kế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hoạch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endParaRPr lang="zh-CN" altLang="en-US" b="1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44" name="文本框 61"/>
          <p:cNvSpPr txBox="1"/>
          <p:nvPr/>
        </p:nvSpPr>
        <p:spPr>
          <a:xfrm>
            <a:off x="3299989" y="2868884"/>
            <a:ext cx="1667611" cy="58349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Giao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tiếp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/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thảo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b="1" err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luận</a:t>
            </a:r>
            <a:r>
              <a:rPr lang="en-US" altLang="zh-CN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endParaRPr lang="zh-CN" altLang="en-US" b="1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833552" y="778172"/>
            <a:ext cx="4397617" cy="3761638"/>
            <a:chOff x="3833552" y="778172"/>
            <a:chExt cx="4397617" cy="3761638"/>
          </a:xfrm>
        </p:grpSpPr>
        <p:sp>
          <p:nvSpPr>
            <p:cNvPr id="25" name="任意多边形 42"/>
            <p:cNvSpPr/>
            <p:nvPr/>
          </p:nvSpPr>
          <p:spPr>
            <a:xfrm flipH="1">
              <a:off x="4951934" y="778172"/>
              <a:ext cx="1228559" cy="3761371"/>
            </a:xfrm>
            <a:custGeom>
              <a:avLst/>
              <a:gdLst>
                <a:gd name="connsiteX0" fmla="*/ 1228559 w 1638079"/>
                <a:gd name="connsiteY0" fmla="*/ 0 h 5015161"/>
                <a:gd name="connsiteX1" fmla="*/ 1228559 w 1638079"/>
                <a:gd name="connsiteY1" fmla="*/ 206832 h 5015161"/>
                <a:gd name="connsiteX2" fmla="*/ 716660 w 1638079"/>
                <a:gd name="connsiteY2" fmla="*/ 206832 h 5015161"/>
                <a:gd name="connsiteX3" fmla="*/ 0 w 1638079"/>
                <a:gd name="connsiteY3" fmla="*/ 923492 h 5015161"/>
                <a:gd name="connsiteX4" fmla="*/ 0 w 1638079"/>
                <a:gd name="connsiteY4" fmla="*/ 5015161 h 5015161"/>
                <a:gd name="connsiteX5" fmla="*/ 222992 w 1638079"/>
                <a:gd name="connsiteY5" fmla="*/ 5015161 h 5015161"/>
                <a:gd name="connsiteX6" fmla="*/ 222992 w 1638079"/>
                <a:gd name="connsiteY6" fmla="*/ 923492 h 5015161"/>
                <a:gd name="connsiteX7" fmla="*/ 716660 w 1638079"/>
                <a:gd name="connsiteY7" fmla="*/ 429824 h 5015161"/>
                <a:gd name="connsiteX8" fmla="*/ 1228559 w 1638079"/>
                <a:gd name="connsiteY8" fmla="*/ 429824 h 5015161"/>
                <a:gd name="connsiteX9" fmla="*/ 1228559 w 1638079"/>
                <a:gd name="connsiteY9" fmla="*/ 636656 h 5015161"/>
                <a:gd name="connsiteX10" fmla="*/ 1638079 w 1638079"/>
                <a:gd name="connsiteY10" fmla="*/ 318328 h 501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8079" h="5015161">
                  <a:moveTo>
                    <a:pt x="1228559" y="0"/>
                  </a:moveTo>
                  <a:lnTo>
                    <a:pt x="1228559" y="206832"/>
                  </a:lnTo>
                  <a:lnTo>
                    <a:pt x="716660" y="206832"/>
                  </a:lnTo>
                  <a:cubicBezTo>
                    <a:pt x="320860" y="206832"/>
                    <a:pt x="0" y="527692"/>
                    <a:pt x="0" y="923492"/>
                  </a:cubicBezTo>
                  <a:lnTo>
                    <a:pt x="0" y="5015161"/>
                  </a:lnTo>
                  <a:lnTo>
                    <a:pt x="222992" y="5015161"/>
                  </a:lnTo>
                  <a:lnTo>
                    <a:pt x="222992" y="923492"/>
                  </a:lnTo>
                  <a:cubicBezTo>
                    <a:pt x="222992" y="650847"/>
                    <a:pt x="444015" y="429824"/>
                    <a:pt x="716660" y="429824"/>
                  </a:cubicBezTo>
                  <a:lnTo>
                    <a:pt x="1228559" y="429824"/>
                  </a:lnTo>
                  <a:lnTo>
                    <a:pt x="1228559" y="636656"/>
                  </a:lnTo>
                  <a:lnTo>
                    <a:pt x="1638079" y="318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任意多边形 44"/>
            <p:cNvSpPr/>
            <p:nvPr/>
          </p:nvSpPr>
          <p:spPr>
            <a:xfrm flipH="1">
              <a:off x="4473186" y="3032081"/>
              <a:ext cx="1228559" cy="1507729"/>
            </a:xfrm>
            <a:custGeom>
              <a:avLst/>
              <a:gdLst>
                <a:gd name="connsiteX0" fmla="*/ 1228559 w 1638079"/>
                <a:gd name="connsiteY0" fmla="*/ 0 h 2010305"/>
                <a:gd name="connsiteX1" fmla="*/ 1228559 w 1638079"/>
                <a:gd name="connsiteY1" fmla="*/ 206832 h 2010305"/>
                <a:gd name="connsiteX2" fmla="*/ 716660 w 1638079"/>
                <a:gd name="connsiteY2" fmla="*/ 206832 h 2010305"/>
                <a:gd name="connsiteX3" fmla="*/ 0 w 1638079"/>
                <a:gd name="connsiteY3" fmla="*/ 923492 h 2010305"/>
                <a:gd name="connsiteX4" fmla="*/ 0 w 1638079"/>
                <a:gd name="connsiteY4" fmla="*/ 2010305 h 2010305"/>
                <a:gd name="connsiteX5" fmla="*/ 222992 w 1638079"/>
                <a:gd name="connsiteY5" fmla="*/ 2010305 h 2010305"/>
                <a:gd name="connsiteX6" fmla="*/ 222992 w 1638079"/>
                <a:gd name="connsiteY6" fmla="*/ 923492 h 2010305"/>
                <a:gd name="connsiteX7" fmla="*/ 716660 w 1638079"/>
                <a:gd name="connsiteY7" fmla="*/ 429824 h 2010305"/>
                <a:gd name="connsiteX8" fmla="*/ 1228559 w 1638079"/>
                <a:gd name="connsiteY8" fmla="*/ 429824 h 2010305"/>
                <a:gd name="connsiteX9" fmla="*/ 1228559 w 1638079"/>
                <a:gd name="connsiteY9" fmla="*/ 636656 h 2010305"/>
                <a:gd name="connsiteX10" fmla="*/ 1638079 w 1638079"/>
                <a:gd name="connsiteY10" fmla="*/ 318328 h 201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8079" h="2010305">
                  <a:moveTo>
                    <a:pt x="1228559" y="0"/>
                  </a:moveTo>
                  <a:lnTo>
                    <a:pt x="1228559" y="206832"/>
                  </a:lnTo>
                  <a:lnTo>
                    <a:pt x="716660" y="206832"/>
                  </a:lnTo>
                  <a:cubicBezTo>
                    <a:pt x="320860" y="206832"/>
                    <a:pt x="0" y="527692"/>
                    <a:pt x="0" y="923492"/>
                  </a:cubicBezTo>
                  <a:lnTo>
                    <a:pt x="0" y="2010305"/>
                  </a:lnTo>
                  <a:lnTo>
                    <a:pt x="222992" y="2010305"/>
                  </a:lnTo>
                  <a:lnTo>
                    <a:pt x="222992" y="923492"/>
                  </a:lnTo>
                  <a:cubicBezTo>
                    <a:pt x="222992" y="650847"/>
                    <a:pt x="444015" y="429824"/>
                    <a:pt x="716660" y="429824"/>
                  </a:cubicBezTo>
                  <a:lnTo>
                    <a:pt x="1228559" y="429824"/>
                  </a:lnTo>
                  <a:lnTo>
                    <a:pt x="1228559" y="636656"/>
                  </a:lnTo>
                  <a:lnTo>
                    <a:pt x="1638079" y="3183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7" name="任意多边形 43"/>
            <p:cNvSpPr/>
            <p:nvPr/>
          </p:nvSpPr>
          <p:spPr>
            <a:xfrm>
              <a:off x="5775028" y="1440731"/>
              <a:ext cx="2456141" cy="3089096"/>
            </a:xfrm>
            <a:custGeom>
              <a:avLst/>
              <a:gdLst>
                <a:gd name="connsiteX0" fmla="*/ 2837793 w 3274855"/>
                <a:gd name="connsiteY0" fmla="*/ 0 h 4118795"/>
                <a:gd name="connsiteX1" fmla="*/ 3274855 w 3274855"/>
                <a:gd name="connsiteY1" fmla="*/ 310685 h 4118795"/>
                <a:gd name="connsiteX2" fmla="*/ 2837793 w 3274855"/>
                <a:gd name="connsiteY2" fmla="*/ 621371 h 4118795"/>
                <a:gd name="connsiteX3" fmla="*/ 2837793 w 3274855"/>
                <a:gd name="connsiteY3" fmla="*/ 425486 h 4118795"/>
                <a:gd name="connsiteX4" fmla="*/ 827359 w 3274855"/>
                <a:gd name="connsiteY4" fmla="*/ 425486 h 4118795"/>
                <a:gd name="connsiteX5" fmla="*/ 229600 w 3274855"/>
                <a:gd name="connsiteY5" fmla="*/ 1023245 h 4118795"/>
                <a:gd name="connsiteX6" fmla="*/ 229600 w 3274855"/>
                <a:gd name="connsiteY6" fmla="*/ 4118795 h 4118795"/>
                <a:gd name="connsiteX7" fmla="*/ 0 w 3274855"/>
                <a:gd name="connsiteY7" fmla="*/ 4118795 h 4118795"/>
                <a:gd name="connsiteX8" fmla="*/ 0 w 3274855"/>
                <a:gd name="connsiteY8" fmla="*/ 1023245 h 4118795"/>
                <a:gd name="connsiteX9" fmla="*/ 827359 w 3274855"/>
                <a:gd name="connsiteY9" fmla="*/ 195886 h 4118795"/>
                <a:gd name="connsiteX10" fmla="*/ 2837793 w 3274855"/>
                <a:gd name="connsiteY10" fmla="*/ 195885 h 411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4855" h="4118795">
                  <a:moveTo>
                    <a:pt x="2837793" y="0"/>
                  </a:moveTo>
                  <a:lnTo>
                    <a:pt x="3274855" y="310685"/>
                  </a:lnTo>
                  <a:lnTo>
                    <a:pt x="2837793" y="621371"/>
                  </a:lnTo>
                  <a:lnTo>
                    <a:pt x="2837793" y="425486"/>
                  </a:lnTo>
                  <a:lnTo>
                    <a:pt x="827359" y="425486"/>
                  </a:lnTo>
                  <a:cubicBezTo>
                    <a:pt x="497226" y="425486"/>
                    <a:pt x="229600" y="693112"/>
                    <a:pt x="229600" y="1023245"/>
                  </a:cubicBezTo>
                  <a:lnTo>
                    <a:pt x="229600" y="4118795"/>
                  </a:lnTo>
                  <a:lnTo>
                    <a:pt x="0" y="4118795"/>
                  </a:lnTo>
                  <a:lnTo>
                    <a:pt x="0" y="1023245"/>
                  </a:lnTo>
                  <a:cubicBezTo>
                    <a:pt x="0" y="566307"/>
                    <a:pt x="370421" y="195886"/>
                    <a:pt x="827359" y="195886"/>
                  </a:cubicBezTo>
                  <a:lnTo>
                    <a:pt x="2837793" y="19588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8" name="任意多边形 40"/>
            <p:cNvSpPr/>
            <p:nvPr/>
          </p:nvSpPr>
          <p:spPr>
            <a:xfrm flipH="1">
              <a:off x="3833552" y="1905673"/>
              <a:ext cx="3020373" cy="2633870"/>
            </a:xfrm>
            <a:custGeom>
              <a:avLst/>
              <a:gdLst>
                <a:gd name="connsiteX0" fmla="*/ 3489699 w 4027164"/>
                <a:gd name="connsiteY0" fmla="*/ 0 h 3511826"/>
                <a:gd name="connsiteX1" fmla="*/ 3489699 w 4027164"/>
                <a:gd name="connsiteY1" fmla="*/ 265753 h 3511826"/>
                <a:gd name="connsiteX2" fmla="*/ 1017423 w 4027164"/>
                <a:gd name="connsiteY2" fmla="*/ 265752 h 3511826"/>
                <a:gd name="connsiteX3" fmla="*/ 0 w 4027164"/>
                <a:gd name="connsiteY3" fmla="*/ 1283175 h 3511826"/>
                <a:gd name="connsiteX4" fmla="*/ 0 w 4027164"/>
                <a:gd name="connsiteY4" fmla="*/ 3511826 h 3511826"/>
                <a:gd name="connsiteX5" fmla="*/ 232609 w 4027164"/>
                <a:gd name="connsiteY5" fmla="*/ 3511826 h 3511826"/>
                <a:gd name="connsiteX6" fmla="*/ 232609 w 4027164"/>
                <a:gd name="connsiteY6" fmla="*/ 1283176 h 3511826"/>
                <a:gd name="connsiteX7" fmla="*/ 1017423 w 4027164"/>
                <a:gd name="connsiteY7" fmla="*/ 498362 h 3511826"/>
                <a:gd name="connsiteX8" fmla="*/ 3489699 w 4027164"/>
                <a:gd name="connsiteY8" fmla="*/ 498362 h 3511826"/>
                <a:gd name="connsiteX9" fmla="*/ 3489699 w 4027164"/>
                <a:gd name="connsiteY9" fmla="*/ 764114 h 3511826"/>
                <a:gd name="connsiteX10" fmla="*/ 4027164 w 4027164"/>
                <a:gd name="connsiteY10" fmla="*/ 382057 h 3511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27164" h="3511826">
                  <a:moveTo>
                    <a:pt x="3489699" y="0"/>
                  </a:moveTo>
                  <a:lnTo>
                    <a:pt x="3489699" y="265753"/>
                  </a:lnTo>
                  <a:lnTo>
                    <a:pt x="1017423" y="265752"/>
                  </a:lnTo>
                  <a:cubicBezTo>
                    <a:pt x="455516" y="265752"/>
                    <a:pt x="0" y="721268"/>
                    <a:pt x="0" y="1283175"/>
                  </a:cubicBezTo>
                  <a:lnTo>
                    <a:pt x="0" y="3511826"/>
                  </a:lnTo>
                  <a:lnTo>
                    <a:pt x="232609" y="3511826"/>
                  </a:lnTo>
                  <a:lnTo>
                    <a:pt x="232609" y="1283176"/>
                  </a:lnTo>
                  <a:cubicBezTo>
                    <a:pt x="232609" y="849735"/>
                    <a:pt x="583982" y="498362"/>
                    <a:pt x="1017423" y="498362"/>
                  </a:cubicBezTo>
                  <a:lnTo>
                    <a:pt x="3489699" y="498362"/>
                  </a:lnTo>
                  <a:lnTo>
                    <a:pt x="3489699" y="764114"/>
                  </a:lnTo>
                  <a:lnTo>
                    <a:pt x="4027164" y="3820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9" name="任意多边形 41"/>
            <p:cNvSpPr/>
            <p:nvPr/>
          </p:nvSpPr>
          <p:spPr>
            <a:xfrm>
              <a:off x="6409460" y="2621348"/>
              <a:ext cx="1228559" cy="1918195"/>
            </a:xfrm>
            <a:custGeom>
              <a:avLst/>
              <a:gdLst>
                <a:gd name="connsiteX0" fmla="*/ 1228559 w 1638079"/>
                <a:gd name="connsiteY0" fmla="*/ 0 h 2557593"/>
                <a:gd name="connsiteX1" fmla="*/ 1638079 w 1638079"/>
                <a:gd name="connsiteY1" fmla="*/ 318328 h 2557593"/>
                <a:gd name="connsiteX2" fmla="*/ 1228559 w 1638079"/>
                <a:gd name="connsiteY2" fmla="*/ 636656 h 2557593"/>
                <a:gd name="connsiteX3" fmla="*/ 1228559 w 1638079"/>
                <a:gd name="connsiteY3" fmla="*/ 429824 h 2557593"/>
                <a:gd name="connsiteX4" fmla="*/ 716660 w 1638079"/>
                <a:gd name="connsiteY4" fmla="*/ 429824 h 2557593"/>
                <a:gd name="connsiteX5" fmla="*/ 222992 w 1638079"/>
                <a:gd name="connsiteY5" fmla="*/ 923492 h 2557593"/>
                <a:gd name="connsiteX6" fmla="*/ 222992 w 1638079"/>
                <a:gd name="connsiteY6" fmla="*/ 2557593 h 2557593"/>
                <a:gd name="connsiteX7" fmla="*/ 0 w 1638079"/>
                <a:gd name="connsiteY7" fmla="*/ 2557593 h 2557593"/>
                <a:gd name="connsiteX8" fmla="*/ 0 w 1638079"/>
                <a:gd name="connsiteY8" fmla="*/ 923492 h 2557593"/>
                <a:gd name="connsiteX9" fmla="*/ 716660 w 1638079"/>
                <a:gd name="connsiteY9" fmla="*/ 206832 h 2557593"/>
                <a:gd name="connsiteX10" fmla="*/ 1228559 w 1638079"/>
                <a:gd name="connsiteY10" fmla="*/ 206832 h 25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8079" h="2557593">
                  <a:moveTo>
                    <a:pt x="1228559" y="0"/>
                  </a:moveTo>
                  <a:lnTo>
                    <a:pt x="1638079" y="318328"/>
                  </a:lnTo>
                  <a:lnTo>
                    <a:pt x="1228559" y="636656"/>
                  </a:lnTo>
                  <a:lnTo>
                    <a:pt x="1228559" y="429824"/>
                  </a:lnTo>
                  <a:lnTo>
                    <a:pt x="716660" y="429824"/>
                  </a:lnTo>
                  <a:cubicBezTo>
                    <a:pt x="444015" y="429824"/>
                    <a:pt x="222992" y="650847"/>
                    <a:pt x="222992" y="923492"/>
                  </a:cubicBezTo>
                  <a:lnTo>
                    <a:pt x="222992" y="2557593"/>
                  </a:lnTo>
                  <a:lnTo>
                    <a:pt x="0" y="2557593"/>
                  </a:lnTo>
                  <a:lnTo>
                    <a:pt x="0" y="923492"/>
                  </a:lnTo>
                  <a:cubicBezTo>
                    <a:pt x="0" y="527692"/>
                    <a:pt x="320860" y="206832"/>
                    <a:pt x="716660" y="206832"/>
                  </a:cubicBezTo>
                  <a:lnTo>
                    <a:pt x="1228559" y="20683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45" name="任意多边形 41"/>
            <p:cNvSpPr/>
            <p:nvPr/>
          </p:nvSpPr>
          <p:spPr>
            <a:xfrm>
              <a:off x="6231261" y="3637403"/>
              <a:ext cx="1029876" cy="892424"/>
            </a:xfrm>
            <a:custGeom>
              <a:avLst/>
              <a:gdLst>
                <a:gd name="connsiteX0" fmla="*/ 1228559 w 1638079"/>
                <a:gd name="connsiteY0" fmla="*/ 0 h 2557593"/>
                <a:gd name="connsiteX1" fmla="*/ 1638079 w 1638079"/>
                <a:gd name="connsiteY1" fmla="*/ 318328 h 2557593"/>
                <a:gd name="connsiteX2" fmla="*/ 1228559 w 1638079"/>
                <a:gd name="connsiteY2" fmla="*/ 636656 h 2557593"/>
                <a:gd name="connsiteX3" fmla="*/ 1228559 w 1638079"/>
                <a:gd name="connsiteY3" fmla="*/ 429824 h 2557593"/>
                <a:gd name="connsiteX4" fmla="*/ 716660 w 1638079"/>
                <a:gd name="connsiteY4" fmla="*/ 429824 h 2557593"/>
                <a:gd name="connsiteX5" fmla="*/ 222992 w 1638079"/>
                <a:gd name="connsiteY5" fmla="*/ 923492 h 2557593"/>
                <a:gd name="connsiteX6" fmla="*/ 222992 w 1638079"/>
                <a:gd name="connsiteY6" fmla="*/ 2557593 h 2557593"/>
                <a:gd name="connsiteX7" fmla="*/ 0 w 1638079"/>
                <a:gd name="connsiteY7" fmla="*/ 2557593 h 2557593"/>
                <a:gd name="connsiteX8" fmla="*/ 0 w 1638079"/>
                <a:gd name="connsiteY8" fmla="*/ 923492 h 2557593"/>
                <a:gd name="connsiteX9" fmla="*/ 716660 w 1638079"/>
                <a:gd name="connsiteY9" fmla="*/ 206832 h 2557593"/>
                <a:gd name="connsiteX10" fmla="*/ 1228559 w 1638079"/>
                <a:gd name="connsiteY10" fmla="*/ 206832 h 25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8079" h="2557593">
                  <a:moveTo>
                    <a:pt x="1228559" y="0"/>
                  </a:moveTo>
                  <a:lnTo>
                    <a:pt x="1638079" y="318328"/>
                  </a:lnTo>
                  <a:lnTo>
                    <a:pt x="1228559" y="636656"/>
                  </a:lnTo>
                  <a:lnTo>
                    <a:pt x="1228559" y="429824"/>
                  </a:lnTo>
                  <a:lnTo>
                    <a:pt x="716660" y="429824"/>
                  </a:lnTo>
                  <a:cubicBezTo>
                    <a:pt x="444015" y="429824"/>
                    <a:pt x="222992" y="650847"/>
                    <a:pt x="222992" y="923492"/>
                  </a:cubicBezTo>
                  <a:lnTo>
                    <a:pt x="222992" y="2557593"/>
                  </a:lnTo>
                  <a:lnTo>
                    <a:pt x="0" y="2557593"/>
                  </a:lnTo>
                  <a:lnTo>
                    <a:pt x="0" y="923492"/>
                  </a:lnTo>
                  <a:cubicBezTo>
                    <a:pt x="0" y="527692"/>
                    <a:pt x="320860" y="206832"/>
                    <a:pt x="716660" y="206832"/>
                  </a:cubicBezTo>
                  <a:lnTo>
                    <a:pt x="1228559" y="20683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sz="1350">
                <a:solidFill>
                  <a:schemeClr val="tx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7167914" y="3572463"/>
            <a:ext cx="14157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grpSp>
        <p:nvGrpSpPr>
          <p:cNvPr id="36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39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40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42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43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52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53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54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55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56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57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46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48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49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50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51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47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289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5" grpId="0"/>
      <p:bldP spid="38" grpId="0"/>
      <p:bldP spid="41" grpId="0"/>
      <p:bldP spid="44" grpId="0"/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865078"/>
              </p:ext>
            </p:extLst>
          </p:nvPr>
        </p:nvGraphicFramePr>
        <p:xfrm>
          <a:off x="207431" y="586292"/>
          <a:ext cx="7966269" cy="3905734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580272">
                  <a:extLst>
                    <a:ext uri="{9D8B030D-6E8A-4147-A177-3AD203B41FA5}">
                      <a16:colId xmlns:a16="http://schemas.microsoft.com/office/drawing/2014/main" val="1358949336"/>
                    </a:ext>
                  </a:extLst>
                </a:gridCol>
                <a:gridCol w="3647326">
                  <a:extLst>
                    <a:ext uri="{9D8B030D-6E8A-4147-A177-3AD203B41FA5}">
                      <a16:colId xmlns:a16="http://schemas.microsoft.com/office/drawing/2014/main" val="3478297666"/>
                    </a:ext>
                  </a:extLst>
                </a:gridCol>
                <a:gridCol w="1797978">
                  <a:extLst>
                    <a:ext uri="{9D8B030D-6E8A-4147-A177-3AD203B41FA5}">
                      <a16:colId xmlns:a16="http://schemas.microsoft.com/office/drawing/2014/main" val="2236268248"/>
                    </a:ext>
                  </a:extLst>
                </a:gridCol>
                <a:gridCol w="940693">
                  <a:extLst>
                    <a:ext uri="{9D8B030D-6E8A-4147-A177-3AD203B41FA5}">
                      <a16:colId xmlns:a16="http://schemas.microsoft.com/office/drawing/2014/main" val="4202599493"/>
                    </a:ext>
                  </a:extLst>
                </a:gridCol>
              </a:tblGrid>
              <a:tr h="338382"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Đe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dọa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Tác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 H,M,L)</a:t>
                      </a:r>
                    </a:p>
                    <a:p>
                      <a:pPr algn="ctr"/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Xác</a:t>
                      </a:r>
                      <a:r>
                        <a:rPr lang="en-US" sz="1400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baseline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xuất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4331372"/>
                  </a:ext>
                </a:extLst>
              </a:tr>
              <a:tr h="417946">
                <a:tc>
                  <a:txBody>
                    <a:bodyPr/>
                    <a:lstStyle/>
                    <a:p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diện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Thiết kế không được chính xác, thiếu chức năng.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35%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4260814"/>
                  </a:ext>
                </a:extLst>
              </a:tr>
              <a:tr h="417946">
                <a:tc>
                  <a:txBody>
                    <a:bodyPr/>
                    <a:lstStyle/>
                    <a:p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Dự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hoạch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dự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án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trễ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so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định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30%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8644035"/>
                  </a:ext>
                </a:extLst>
              </a:tr>
              <a:tr h="417946">
                <a:tc>
                  <a:txBody>
                    <a:bodyPr/>
                    <a:lstStyle/>
                    <a:p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thảo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luận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Thiếu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gây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sự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thiếu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rõ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ràng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nhầm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lẫn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20%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0484027"/>
                  </a:ext>
                </a:extLst>
              </a:tr>
              <a:tr h="453543">
                <a:tc>
                  <a:txBody>
                    <a:bodyPr/>
                    <a:lstStyle/>
                    <a:p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diện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Class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Áp lực để tự ý giảm thời gian hoặc làm các công việc song song tăng nguy cơ lỗi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20%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306219"/>
                  </a:ext>
                </a:extLst>
              </a:tr>
              <a:tr h="822047">
                <a:tc>
                  <a:txBody>
                    <a:bodyPr/>
                    <a:lstStyle/>
                    <a:p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Cài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đặt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modun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 cài đặt các Modun có nhiều khả năng sử dụng những ki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ế</a:t>
                      </a:r>
                      <a:r>
                        <a:rPr lang="vi-VN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 thức vượt quá tầm hiểu biết </a:t>
                      </a:r>
                    </a:p>
                    <a:p>
                      <a:r>
                        <a:rPr lang="vi-VN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 mất thời gian tìm hiểu và ảnh hưởng đến tiến độ công việc.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40%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142763"/>
                  </a:ext>
                </a:extLst>
              </a:tr>
              <a:tr h="762136">
                <a:tc>
                  <a:txBody>
                    <a:bodyPr/>
                    <a:lstStyle/>
                    <a:p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đôi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lúc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xảy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mâu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thuẫn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nội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bộ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giữa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liên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đến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nhiều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khác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nhau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thể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hoặc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ngoài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30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30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3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10%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8110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16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5" name="Rounded Rectangle 4"/>
          <p:cNvSpPr/>
          <p:nvPr/>
        </p:nvSpPr>
        <p:spPr>
          <a:xfrm>
            <a:off x="1181164" y="1346152"/>
            <a:ext cx="2167853" cy="2317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181164" y="1748597"/>
            <a:ext cx="2167853" cy="24744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181164" y="2171441"/>
            <a:ext cx="2167853" cy="24744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thảo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181164" y="2603455"/>
            <a:ext cx="2167854" cy="258304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/Class</a:t>
            </a:r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181164" y="3083194"/>
            <a:ext cx="2167853" cy="25375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modun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181164" y="3521518"/>
            <a:ext cx="2167854" cy="25375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3389717" y="1139344"/>
            <a:ext cx="3780890" cy="1399752"/>
            <a:chOff x="3791163" y="790838"/>
            <a:chExt cx="3780890" cy="1399752"/>
          </a:xfrm>
        </p:grpSpPr>
        <p:sp>
          <p:nvSpPr>
            <p:cNvPr id="19" name="Rounded Rectangle 18"/>
            <p:cNvSpPr/>
            <p:nvPr/>
          </p:nvSpPr>
          <p:spPr>
            <a:xfrm>
              <a:off x="4253501" y="790838"/>
              <a:ext cx="3318552" cy="13997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vi-VN">
                  <a:latin typeface="+mj-lt"/>
                </a:rPr>
                <a:t> </a:t>
              </a:r>
              <a:r>
                <a:rPr lang="vi-VN" smtClean="0">
                  <a:latin typeface="+mj-lt"/>
                </a:rPr>
                <a:t>Điều</a:t>
              </a:r>
              <a:r>
                <a:rPr lang="en-US" smtClean="0">
                  <a:latin typeface="+mj-lt"/>
                </a:rPr>
                <a:t> </a:t>
              </a:r>
              <a:r>
                <a:rPr lang="vi-VN" smtClean="0">
                  <a:latin typeface="+mj-lt"/>
                </a:rPr>
                <a:t>chỉnh </a:t>
              </a:r>
              <a:r>
                <a:rPr lang="vi-VN">
                  <a:latin typeface="+mj-lt"/>
                </a:rPr>
                <a:t>lại phù </a:t>
              </a:r>
              <a:r>
                <a:rPr lang="vi-VN" smtClean="0">
                  <a:latin typeface="+mj-lt"/>
                </a:rPr>
                <a:t>hợp</a:t>
              </a:r>
              <a:r>
                <a:rPr lang="en-US" smtClean="0">
                  <a:latin typeface="+mj-lt"/>
                </a:rPr>
                <a:t> </a:t>
              </a:r>
              <a:r>
                <a:rPr lang="vi-VN" smtClean="0">
                  <a:latin typeface="+mj-lt"/>
                </a:rPr>
                <a:t>với</a:t>
              </a:r>
              <a:r>
                <a:rPr lang="en-US" smtClean="0">
                  <a:latin typeface="+mj-lt"/>
                </a:rPr>
                <a:t> </a:t>
              </a:r>
              <a:r>
                <a:rPr lang="vi-VN" smtClean="0">
                  <a:latin typeface="+mj-lt"/>
                </a:rPr>
                <a:t>yêu</a:t>
              </a:r>
              <a:r>
                <a:rPr lang="en-US" smtClean="0">
                  <a:latin typeface="+mj-lt"/>
                </a:rPr>
                <a:t> </a:t>
              </a:r>
              <a:r>
                <a:rPr lang="vi-VN" smtClean="0">
                  <a:latin typeface="+mj-lt"/>
                </a:rPr>
                <a:t>cầu người</a:t>
              </a:r>
              <a:r>
                <a:rPr lang="en-US" smtClean="0">
                  <a:latin typeface="+mj-lt"/>
                </a:rPr>
                <a:t> </a:t>
              </a:r>
              <a:r>
                <a:rPr lang="vi-VN" smtClean="0">
                  <a:latin typeface="+mj-lt"/>
                </a:rPr>
                <a:t>dùng</a:t>
              </a:r>
              <a:r>
                <a:rPr lang="vi-VN">
                  <a:latin typeface="+mj-lt"/>
                </a:rPr>
                <a:t>, có tính </a:t>
              </a:r>
              <a:r>
                <a:rPr lang="vi-VN" smtClean="0">
                  <a:latin typeface="+mj-lt"/>
                </a:rPr>
                <a:t>khả</a:t>
              </a:r>
              <a:r>
                <a:rPr lang="en-US" smtClean="0">
                  <a:latin typeface="+mj-lt"/>
                </a:rPr>
                <a:t> </a:t>
              </a:r>
              <a:r>
                <a:rPr lang="vi-VN" smtClean="0">
                  <a:latin typeface="+mj-lt"/>
                </a:rPr>
                <a:t>thi</a:t>
              </a:r>
              <a:r>
                <a:rPr lang="vi-VN">
                  <a:latin typeface="+mj-lt"/>
                </a:rPr>
                <a:t>, luôn </a:t>
              </a:r>
              <a:r>
                <a:rPr lang="vi-VN" smtClean="0">
                  <a:latin typeface="+mj-lt"/>
                </a:rPr>
                <a:t>tham </a:t>
              </a:r>
              <a:r>
                <a:rPr lang="vi-VN">
                  <a:latin typeface="+mj-lt"/>
                </a:rPr>
                <a:t>khảo </a:t>
              </a:r>
              <a:r>
                <a:rPr lang="vi-VN" smtClean="0">
                  <a:latin typeface="+mj-lt"/>
                </a:rPr>
                <a:t>hỏi ý kiến</a:t>
              </a:r>
              <a:r>
                <a:rPr lang="vi-VN">
                  <a:latin typeface="+mj-lt"/>
                </a:rPr>
                <a:t>, bám sát với yêu cầu  và kết  hợp hài hòa giữa giao </a:t>
              </a:r>
              <a:r>
                <a:rPr lang="vi-VN" smtClean="0">
                  <a:latin typeface="+mj-lt"/>
                </a:rPr>
                <a:t>diện </a:t>
              </a:r>
              <a:r>
                <a:rPr lang="vi-VN">
                  <a:latin typeface="+mj-lt"/>
                </a:rPr>
                <a:t>và chức năng.</a:t>
              </a:r>
              <a:endParaRPr lang="en-US">
                <a:latin typeface="+mj-lt"/>
              </a:endParaRPr>
            </a:p>
          </p:txBody>
        </p:sp>
        <p:sp>
          <p:nvSpPr>
            <p:cNvPr id="11" name="Striped Right Arrow 10"/>
            <p:cNvSpPr/>
            <p:nvPr/>
          </p:nvSpPr>
          <p:spPr>
            <a:xfrm>
              <a:off x="3791163" y="983456"/>
              <a:ext cx="462338" cy="231710"/>
            </a:xfrm>
            <a:prstGeom prst="stripedRightArrow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382868" y="1595289"/>
            <a:ext cx="3780891" cy="1399752"/>
            <a:chOff x="3939302" y="2571481"/>
            <a:chExt cx="3780891" cy="1399752"/>
          </a:xfrm>
        </p:grpSpPr>
        <p:sp>
          <p:nvSpPr>
            <p:cNvPr id="20" name="Striped Right Arrow 19"/>
            <p:cNvSpPr/>
            <p:nvPr/>
          </p:nvSpPr>
          <p:spPr>
            <a:xfrm>
              <a:off x="3939302" y="2732320"/>
              <a:ext cx="462338" cy="231710"/>
            </a:xfrm>
            <a:prstGeom prst="stripedRightArrow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4401641" y="2571481"/>
              <a:ext cx="3318552" cy="13997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Chấp nhận rủi ro một số tiến trình trễ hơn so với ước lượng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dự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án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,  bù  lại  các  tiến  trình  khác  phải  sớm  hơn,  không  gặp  lỗi.  Đồng  thời  dự  đoán 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được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những rủi ro gây  ra làm chậm trễ  tiến  độ, cùng nhau  bàn luận ra tìm ra  cách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giải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quyết. 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389717" y="2066717"/>
            <a:ext cx="3780890" cy="1399752"/>
            <a:chOff x="3939302" y="2619795"/>
            <a:chExt cx="3780890" cy="1399752"/>
          </a:xfrm>
        </p:grpSpPr>
        <p:sp>
          <p:nvSpPr>
            <p:cNvPr id="26" name="Striped Right Arrow 25"/>
            <p:cNvSpPr/>
            <p:nvPr/>
          </p:nvSpPr>
          <p:spPr>
            <a:xfrm>
              <a:off x="3939302" y="2732320"/>
              <a:ext cx="462338" cy="231710"/>
            </a:xfrm>
            <a:prstGeom prst="stripedRightArrow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4401640" y="2619795"/>
              <a:ext cx="3318552" cy="13997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Vì dịch bệnh Covid 19 nên sự giao tiếp hạn chế một số chức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năng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, giao diện thiết kế  chưa đúng hay nhầm lẫn. Khắc phục bằng cách giao tiếp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qua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gmail, google meet.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382868" y="2439589"/>
            <a:ext cx="3780890" cy="1399752"/>
            <a:chOff x="3939302" y="2541203"/>
            <a:chExt cx="3780890" cy="1399752"/>
          </a:xfrm>
        </p:grpSpPr>
        <p:sp>
          <p:nvSpPr>
            <p:cNvPr id="30" name="Striped Right Arrow 29"/>
            <p:cNvSpPr/>
            <p:nvPr/>
          </p:nvSpPr>
          <p:spPr>
            <a:xfrm>
              <a:off x="3939302" y="2714379"/>
              <a:ext cx="462338" cy="231710"/>
            </a:xfrm>
            <a:prstGeom prst="stripedRightArrow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4401640" y="2541203"/>
              <a:ext cx="3318552" cy="13997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Áp lực làm các công việc hoàn thành sớm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để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kịp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tiến trình hay làm nhiều công việc song song dễ  gây ra lỗi. Khắc phục bằng </a:t>
              </a:r>
            </a:p>
            <a:p>
              <a:pPr algn="just"/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cách chia sẻ  công việc với những người làm đã làm xong công việc đề  ra, hỗ  trợ</a:t>
              </a:r>
            </a:p>
            <a:p>
              <a:pPr algn="just"/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lẫn nhau.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382867" y="2467444"/>
            <a:ext cx="4781500" cy="1756597"/>
            <a:chOff x="4044273" y="2211203"/>
            <a:chExt cx="3695901" cy="1399752"/>
          </a:xfrm>
        </p:grpSpPr>
        <p:sp>
          <p:nvSpPr>
            <p:cNvPr id="33" name="Striped Right Arrow 32"/>
            <p:cNvSpPr/>
            <p:nvPr/>
          </p:nvSpPr>
          <p:spPr>
            <a:xfrm>
              <a:off x="4044273" y="2676559"/>
              <a:ext cx="377348" cy="221115"/>
            </a:xfrm>
            <a:prstGeom prst="stripedRightArrow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4421622" y="2211203"/>
              <a:ext cx="3318552" cy="1399752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 Kiến  thức còn nhiều lỗ  hỏng là  điều khả  hiển nhiên  đối với 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chúng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ta, thì  đối với rủi ro này  các thành viên trong nhóm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nên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có những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trao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đổi tích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cực hơn, những thành viên khó khăn trong việc cài đặt modun này có thể tham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khảo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các  thành viên khác. Với việc  tất các  thành viên  điều không thể  giải quyết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được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vấn đề đấy thì nên tìm đáp án trên những diễn đàn trên Internet.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389717" y="2114767"/>
            <a:ext cx="4781499" cy="2290297"/>
            <a:chOff x="4044274" y="1930363"/>
            <a:chExt cx="3695900" cy="1825033"/>
          </a:xfrm>
        </p:grpSpPr>
        <p:sp>
          <p:nvSpPr>
            <p:cNvPr id="36" name="Striped Right Arrow 35"/>
            <p:cNvSpPr/>
            <p:nvPr/>
          </p:nvSpPr>
          <p:spPr>
            <a:xfrm>
              <a:off x="4044274" y="3024779"/>
              <a:ext cx="377348" cy="221115"/>
            </a:xfrm>
            <a:prstGeom prst="stripedRightArrow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4421622" y="1930363"/>
              <a:ext cx="3318552" cy="1825033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Làm việc với số  đông các thành viên thì không thể  tránh khỏi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những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xích mích, hiểu lầm nếu như không  được giải quyết kịp thời.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Vì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thế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đây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là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việc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cần tránh và giảm thiểu đến mức tối đa, sau mỗi cuối ngày làm việc nên dành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15 phút để thảo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luận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và đưa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ra những  ý kiến, quang 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điểm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cá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nhân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với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nhau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và nhóm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trưởng sẽ  là người xem xét và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đưa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ra những quyết  định, không nên  để 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mọi</a:t>
              </a:r>
              <a:r>
                <a:rPr lang="en-US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việc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đi quá tầm kiểm soát.  Hoặc có thể  tốt hơn thì nên có những hoạt động giải trí </a:t>
              </a:r>
              <a:r>
                <a:rPr lang="vi-VN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cũng </a:t>
              </a:r>
              <a:r>
                <a:rPr lang="vi-VN">
                  <a:latin typeface="Times New Roman" panose="02020603050405020304" pitchFamily="18" charset="0"/>
                  <a:cs typeface="Times New Roman" panose="02020603050405020304" pitchFamily="18" charset="0"/>
                </a:rPr>
                <a:t>nhau trong những ngày nghỉ.</a:t>
              </a:r>
              <a:endParaRPr 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181164" y="601825"/>
            <a:ext cx="31438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khắc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rủi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ro</a:t>
            </a:r>
            <a:endParaRPr 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4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5" name="Group 74"/>
          <p:cNvGrpSpPr/>
          <p:nvPr/>
        </p:nvGrpSpPr>
        <p:grpSpPr bwMode="auto">
          <a:xfrm>
            <a:off x="3439130" y="1168413"/>
            <a:ext cx="2950448" cy="3047502"/>
            <a:chOff x="2109" y="2948"/>
            <a:chExt cx="1769" cy="1827"/>
          </a:xfrm>
        </p:grpSpPr>
        <p:grpSp>
          <p:nvGrpSpPr>
            <p:cNvPr id="6" name="Group 69"/>
            <p:cNvGrpSpPr/>
            <p:nvPr/>
          </p:nvGrpSpPr>
          <p:grpSpPr bwMode="auto">
            <a:xfrm>
              <a:off x="2109" y="2948"/>
              <a:ext cx="1769" cy="975"/>
              <a:chOff x="2109" y="2948"/>
              <a:chExt cx="1769" cy="975"/>
            </a:xfrm>
          </p:grpSpPr>
          <p:sp>
            <p:nvSpPr>
              <p:cNvPr id="11" name="AutoShape 52"/>
              <p:cNvSpPr>
                <a:spLocks noChangeArrowheads="1"/>
              </p:cNvSpPr>
              <p:nvPr/>
            </p:nvSpPr>
            <p:spPr bwMode="auto">
              <a:xfrm>
                <a:off x="2699" y="2948"/>
                <a:ext cx="589" cy="907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2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695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12" name="AutoShape 67"/>
              <p:cNvSpPr>
                <a:spLocks noChangeArrowheads="1"/>
              </p:cNvSpPr>
              <p:nvPr/>
            </p:nvSpPr>
            <p:spPr bwMode="auto">
              <a:xfrm rot="3569258">
                <a:off x="3130" y="3175"/>
                <a:ext cx="589" cy="907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695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13" name="AutoShape 68"/>
              <p:cNvSpPr>
                <a:spLocks noChangeArrowheads="1"/>
              </p:cNvSpPr>
              <p:nvPr/>
            </p:nvSpPr>
            <p:spPr bwMode="auto">
              <a:xfrm rot="-3390276">
                <a:off x="2268" y="3175"/>
                <a:ext cx="589" cy="907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695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7" name="Group 70"/>
            <p:cNvGrpSpPr/>
            <p:nvPr/>
          </p:nvGrpSpPr>
          <p:grpSpPr bwMode="auto">
            <a:xfrm flipV="1">
              <a:off x="2109" y="3788"/>
              <a:ext cx="1769" cy="987"/>
              <a:chOff x="2109" y="2948"/>
              <a:chExt cx="1769" cy="975"/>
            </a:xfrm>
          </p:grpSpPr>
          <p:sp>
            <p:nvSpPr>
              <p:cNvPr id="8" name="AutoShape 71"/>
              <p:cNvSpPr>
                <a:spLocks noChangeArrowheads="1"/>
              </p:cNvSpPr>
              <p:nvPr/>
            </p:nvSpPr>
            <p:spPr bwMode="auto">
              <a:xfrm>
                <a:off x="2699" y="2948"/>
                <a:ext cx="589" cy="907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695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9" name="AutoShape 72"/>
              <p:cNvSpPr>
                <a:spLocks noChangeArrowheads="1"/>
              </p:cNvSpPr>
              <p:nvPr/>
            </p:nvSpPr>
            <p:spPr bwMode="auto">
              <a:xfrm rot="3569258">
                <a:off x="3130" y="3175"/>
                <a:ext cx="589" cy="907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2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695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10" name="AutoShape 73"/>
              <p:cNvSpPr>
                <a:spLocks noChangeArrowheads="1"/>
              </p:cNvSpPr>
              <p:nvPr/>
            </p:nvSpPr>
            <p:spPr bwMode="auto">
              <a:xfrm rot="-3390276">
                <a:off x="2268" y="3175"/>
                <a:ext cx="589" cy="907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2"/>
              </a:solidFill>
              <a:ln w="9525">
                <a:noFill/>
                <a:miter lim="800000"/>
              </a:ln>
            </p:spPr>
            <p:txBody>
              <a:bodyPr wrap="none" anchor="ctr"/>
              <a:lstStyle/>
              <a:p>
                <a:endParaRPr lang="zh-CN" altLang="en-US" sz="1695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</p:grpSp>
      <p:sp>
        <p:nvSpPr>
          <p:cNvPr id="14" name="TextBox 16"/>
          <p:cNvSpPr txBox="1">
            <a:spLocks noChangeArrowheads="1"/>
          </p:cNvSpPr>
          <p:nvPr/>
        </p:nvSpPr>
        <p:spPr bwMode="auto">
          <a:xfrm>
            <a:off x="4794902" y="1489438"/>
            <a:ext cx="335957" cy="2894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1880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1</a:t>
            </a:r>
            <a:endParaRPr lang="zh-CN" altLang="en-US" sz="1880">
              <a:solidFill>
                <a:schemeClr val="bg1"/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sp>
        <p:nvSpPr>
          <p:cNvPr id="15" name="TextBox 17"/>
          <p:cNvSpPr txBox="1">
            <a:spLocks noChangeArrowheads="1"/>
          </p:cNvSpPr>
          <p:nvPr/>
        </p:nvSpPr>
        <p:spPr bwMode="auto">
          <a:xfrm>
            <a:off x="5743047" y="1964257"/>
            <a:ext cx="335957" cy="2894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1880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6</a:t>
            </a:r>
            <a:endParaRPr lang="zh-CN" altLang="en-US" sz="1880">
              <a:solidFill>
                <a:schemeClr val="bg1"/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sp>
        <p:nvSpPr>
          <p:cNvPr id="16" name="TextBox 18"/>
          <p:cNvSpPr txBox="1">
            <a:spLocks noChangeArrowheads="1"/>
          </p:cNvSpPr>
          <p:nvPr/>
        </p:nvSpPr>
        <p:spPr bwMode="auto">
          <a:xfrm>
            <a:off x="5813225" y="3115470"/>
            <a:ext cx="335957" cy="2894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1880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5</a:t>
            </a:r>
            <a:endParaRPr lang="zh-CN" altLang="en-US" sz="1880">
              <a:solidFill>
                <a:schemeClr val="bg1"/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sp>
        <p:nvSpPr>
          <p:cNvPr id="17" name="TextBox 19"/>
          <p:cNvSpPr txBox="1">
            <a:spLocks noChangeArrowheads="1"/>
          </p:cNvSpPr>
          <p:nvPr/>
        </p:nvSpPr>
        <p:spPr bwMode="auto">
          <a:xfrm>
            <a:off x="4729204" y="3726164"/>
            <a:ext cx="335957" cy="2894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1880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4</a:t>
            </a:r>
            <a:endParaRPr lang="zh-CN" altLang="en-US" sz="1880">
              <a:solidFill>
                <a:schemeClr val="bg1"/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sp>
        <p:nvSpPr>
          <p:cNvPr id="18" name="TextBox 20"/>
          <p:cNvSpPr txBox="1">
            <a:spLocks noChangeArrowheads="1"/>
          </p:cNvSpPr>
          <p:nvPr/>
        </p:nvSpPr>
        <p:spPr bwMode="auto">
          <a:xfrm>
            <a:off x="3778073" y="3115470"/>
            <a:ext cx="335957" cy="2894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1880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3</a:t>
            </a:r>
            <a:endParaRPr lang="zh-CN" altLang="en-US" sz="1880">
              <a:solidFill>
                <a:schemeClr val="bg1"/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sp>
        <p:nvSpPr>
          <p:cNvPr id="19" name="TextBox 21"/>
          <p:cNvSpPr txBox="1">
            <a:spLocks noChangeArrowheads="1"/>
          </p:cNvSpPr>
          <p:nvPr/>
        </p:nvSpPr>
        <p:spPr bwMode="auto">
          <a:xfrm>
            <a:off x="3778073" y="1964257"/>
            <a:ext cx="335957" cy="2894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1880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2</a:t>
            </a:r>
            <a:endParaRPr lang="zh-CN" altLang="en-US" sz="1880">
              <a:solidFill>
                <a:schemeClr val="bg1"/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grpSp>
        <p:nvGrpSpPr>
          <p:cNvPr id="20" name="组合 103"/>
          <p:cNvGrpSpPr/>
          <p:nvPr/>
        </p:nvGrpSpPr>
        <p:grpSpPr bwMode="auto">
          <a:xfrm>
            <a:off x="5132353" y="3385727"/>
            <a:ext cx="1603634" cy="491244"/>
            <a:chOff x="4476081" y="3981586"/>
            <a:chExt cx="1766090" cy="539330"/>
          </a:xfrm>
        </p:grpSpPr>
        <p:cxnSp>
          <p:nvCxnSpPr>
            <p:cNvPr id="21" name="直接连接符 57"/>
            <p:cNvCxnSpPr/>
            <p:nvPr/>
          </p:nvCxnSpPr>
          <p:spPr>
            <a:xfrm flipV="1">
              <a:off x="4476081" y="4520916"/>
              <a:ext cx="1465164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59"/>
            <p:cNvCxnSpPr/>
            <p:nvPr/>
          </p:nvCxnSpPr>
          <p:spPr>
            <a:xfrm>
              <a:off x="5941245" y="3981586"/>
              <a:ext cx="300926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63"/>
            <p:cNvCxnSpPr/>
            <p:nvPr/>
          </p:nvCxnSpPr>
          <p:spPr>
            <a:xfrm>
              <a:off x="5941245" y="3981586"/>
              <a:ext cx="0" cy="53933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110"/>
          <p:cNvGrpSpPr/>
          <p:nvPr/>
        </p:nvGrpSpPr>
        <p:grpSpPr bwMode="auto">
          <a:xfrm>
            <a:off x="6144702" y="1252029"/>
            <a:ext cx="591284" cy="779420"/>
            <a:chOff x="5652120" y="1579986"/>
            <a:chExt cx="590051" cy="878275"/>
          </a:xfrm>
        </p:grpSpPr>
        <p:cxnSp>
          <p:nvCxnSpPr>
            <p:cNvPr id="25" name="直接连接符 70"/>
            <p:cNvCxnSpPr/>
            <p:nvPr/>
          </p:nvCxnSpPr>
          <p:spPr>
            <a:xfrm>
              <a:off x="5939695" y="1579986"/>
              <a:ext cx="302476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71"/>
            <p:cNvCxnSpPr/>
            <p:nvPr/>
          </p:nvCxnSpPr>
          <p:spPr>
            <a:xfrm flipV="1">
              <a:off x="5652120" y="2458261"/>
              <a:ext cx="287575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72"/>
            <p:cNvCxnSpPr/>
            <p:nvPr/>
          </p:nvCxnSpPr>
          <p:spPr>
            <a:xfrm>
              <a:off x="5939695" y="1579986"/>
              <a:ext cx="0" cy="878275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95"/>
          <p:cNvGrpSpPr/>
          <p:nvPr/>
        </p:nvGrpSpPr>
        <p:grpSpPr bwMode="auto">
          <a:xfrm>
            <a:off x="2616407" y="1240084"/>
            <a:ext cx="2353192" cy="186642"/>
            <a:chOff x="2123729" y="1566590"/>
            <a:chExt cx="2352352" cy="210375"/>
          </a:xfrm>
        </p:grpSpPr>
        <p:cxnSp>
          <p:nvCxnSpPr>
            <p:cNvPr id="29" name="直接连接符 45"/>
            <p:cNvCxnSpPr/>
            <p:nvPr/>
          </p:nvCxnSpPr>
          <p:spPr>
            <a:xfrm flipH="1" flipV="1">
              <a:off x="2987950" y="1776965"/>
              <a:ext cx="1488131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47"/>
            <p:cNvCxnSpPr/>
            <p:nvPr/>
          </p:nvCxnSpPr>
          <p:spPr>
            <a:xfrm flipH="1">
              <a:off x="2123729" y="1566590"/>
              <a:ext cx="864221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76"/>
            <p:cNvCxnSpPr/>
            <p:nvPr/>
          </p:nvCxnSpPr>
          <p:spPr>
            <a:xfrm>
              <a:off x="2987950" y="1580054"/>
              <a:ext cx="0" cy="196911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101"/>
          <p:cNvGrpSpPr/>
          <p:nvPr/>
        </p:nvGrpSpPr>
        <p:grpSpPr bwMode="auto">
          <a:xfrm>
            <a:off x="2616408" y="2031449"/>
            <a:ext cx="1176596" cy="258313"/>
            <a:chOff x="2123731" y="2458260"/>
            <a:chExt cx="1176175" cy="289336"/>
          </a:xfrm>
        </p:grpSpPr>
        <p:cxnSp>
          <p:nvCxnSpPr>
            <p:cNvPr id="33" name="直接连接符 48"/>
            <p:cNvCxnSpPr/>
            <p:nvPr/>
          </p:nvCxnSpPr>
          <p:spPr>
            <a:xfrm flipH="1">
              <a:off x="2987951" y="2458260"/>
              <a:ext cx="311955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50"/>
            <p:cNvCxnSpPr/>
            <p:nvPr/>
          </p:nvCxnSpPr>
          <p:spPr>
            <a:xfrm flipH="1">
              <a:off x="2123731" y="2747596"/>
              <a:ext cx="864220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81"/>
            <p:cNvCxnSpPr/>
            <p:nvPr/>
          </p:nvCxnSpPr>
          <p:spPr>
            <a:xfrm>
              <a:off x="2987951" y="2458260"/>
              <a:ext cx="0" cy="289336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组合 102"/>
          <p:cNvGrpSpPr/>
          <p:nvPr/>
        </p:nvGrpSpPr>
        <p:grpSpPr bwMode="auto">
          <a:xfrm>
            <a:off x="2616408" y="3263290"/>
            <a:ext cx="1176596" cy="122438"/>
            <a:chOff x="2123731" y="3843303"/>
            <a:chExt cx="1176175" cy="138283"/>
          </a:xfrm>
        </p:grpSpPr>
        <p:cxnSp>
          <p:nvCxnSpPr>
            <p:cNvPr id="37" name="直接连接符 54"/>
            <p:cNvCxnSpPr/>
            <p:nvPr/>
          </p:nvCxnSpPr>
          <p:spPr>
            <a:xfrm flipH="1">
              <a:off x="2987951" y="3843303"/>
              <a:ext cx="311955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55"/>
            <p:cNvCxnSpPr/>
            <p:nvPr/>
          </p:nvCxnSpPr>
          <p:spPr>
            <a:xfrm flipH="1">
              <a:off x="2123731" y="3979900"/>
              <a:ext cx="864220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83"/>
            <p:cNvCxnSpPr/>
            <p:nvPr/>
          </p:nvCxnSpPr>
          <p:spPr>
            <a:xfrm>
              <a:off x="2987951" y="3843303"/>
              <a:ext cx="0" cy="138283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108"/>
          <p:cNvGrpSpPr/>
          <p:nvPr/>
        </p:nvGrpSpPr>
        <p:grpSpPr bwMode="auto">
          <a:xfrm>
            <a:off x="6146195" y="2289761"/>
            <a:ext cx="589792" cy="973529"/>
            <a:chOff x="5652665" y="2747596"/>
            <a:chExt cx="590051" cy="1095708"/>
          </a:xfrm>
        </p:grpSpPr>
        <p:cxnSp>
          <p:nvCxnSpPr>
            <p:cNvPr id="41" name="直接连接符 105"/>
            <p:cNvCxnSpPr/>
            <p:nvPr/>
          </p:nvCxnSpPr>
          <p:spPr>
            <a:xfrm>
              <a:off x="5940969" y="2747596"/>
              <a:ext cx="301747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106"/>
            <p:cNvCxnSpPr/>
            <p:nvPr/>
          </p:nvCxnSpPr>
          <p:spPr>
            <a:xfrm flipV="1">
              <a:off x="5652665" y="3843304"/>
              <a:ext cx="288304" cy="0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107"/>
            <p:cNvCxnSpPr/>
            <p:nvPr/>
          </p:nvCxnSpPr>
          <p:spPr>
            <a:xfrm>
              <a:off x="5940969" y="2747596"/>
              <a:ext cx="0" cy="1095708"/>
            </a:xfrm>
            <a:prstGeom prst="line">
              <a:avLst/>
            </a:prstGeom>
            <a:ln w="6350"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AutoShape 76"/>
          <p:cNvSpPr>
            <a:spLocks noChangeArrowheads="1"/>
          </p:cNvSpPr>
          <p:nvPr/>
        </p:nvSpPr>
        <p:spPr bwMode="auto">
          <a:xfrm>
            <a:off x="3981140" y="1911997"/>
            <a:ext cx="1896290" cy="1558840"/>
          </a:xfrm>
          <a:prstGeom prst="hexagon">
            <a:avLst>
              <a:gd name="adj" fmla="val 30412"/>
              <a:gd name="vf" fmla="val 115470"/>
            </a:avLst>
          </a:prstGeom>
          <a:solidFill>
            <a:schemeClr val="bg2"/>
          </a:solidFill>
          <a:ln w="9525">
            <a:noFill/>
            <a:miter lim="800000"/>
          </a:ln>
        </p:spPr>
        <p:txBody>
          <a:bodyPr wrap="none" anchor="ctr"/>
          <a:lstStyle/>
          <a:p>
            <a:endParaRPr lang="zh-CN" altLang="en-US" sz="1695"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4390449" y="2532522"/>
            <a:ext cx="1048186" cy="3175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ctr"/>
            <a:r>
              <a:rPr lang="en-US" sz="2070" b="1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Bố</a:t>
            </a:r>
            <a:r>
              <a:rPr lang="en-US" sz="2070" b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 </a:t>
            </a:r>
            <a:r>
              <a:rPr lang="en-US" sz="2070" b="1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rPr>
              <a:t>Cục</a:t>
            </a:r>
            <a:endParaRPr lang="en-US" sz="2070" b="1">
              <a:solidFill>
                <a:schemeClr val="tx1">
                  <a:lumMod val="75000"/>
                  <a:lumOff val="25000"/>
                </a:schemeClr>
              </a:solidFill>
              <a:latin typeface="Barlow Condensed" panose="00000506000000000000" charset="0"/>
              <a:ea typeface="Barlow Condensed" panose="00000506000000000000" charset="0"/>
              <a:cs typeface="Barlow Condensed" panose="00000506000000000000" charset="0"/>
              <a:sym typeface="Barlow Condensed" panose="00000506000000000000" charset="0"/>
            </a:endParaRPr>
          </a:p>
        </p:txBody>
      </p:sp>
      <p:sp>
        <p:nvSpPr>
          <p:cNvPr id="48" name="文本框 60"/>
          <p:cNvSpPr txBox="1"/>
          <p:nvPr/>
        </p:nvSpPr>
        <p:spPr>
          <a:xfrm>
            <a:off x="1113961" y="966326"/>
            <a:ext cx="1556279" cy="3730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Giới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thiệu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đề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tài</a:t>
            </a:r>
            <a:endParaRPr lang="zh-CN" altLang="en-US" sz="1600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51" name="文本框 64"/>
          <p:cNvSpPr txBox="1"/>
          <p:nvPr/>
        </p:nvSpPr>
        <p:spPr>
          <a:xfrm>
            <a:off x="1111790" y="2006098"/>
            <a:ext cx="1557532" cy="3730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Mô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tả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đối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tượng</a:t>
            </a:r>
            <a:endParaRPr lang="zh-CN" altLang="en-US" sz="1600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54" name="文本框 67"/>
          <p:cNvSpPr txBox="1"/>
          <p:nvPr/>
        </p:nvSpPr>
        <p:spPr>
          <a:xfrm>
            <a:off x="1068536" y="3137191"/>
            <a:ext cx="1556279" cy="6537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Dự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toán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và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lịch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trình</a:t>
            </a:r>
            <a:endParaRPr lang="zh-CN" altLang="en-US" sz="1600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57" name="文本框 73"/>
          <p:cNvSpPr txBox="1"/>
          <p:nvPr/>
        </p:nvSpPr>
        <p:spPr>
          <a:xfrm>
            <a:off x="6599364" y="990135"/>
            <a:ext cx="1556279" cy="6537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Kết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quả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đạt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được</a:t>
            </a:r>
            <a:endParaRPr lang="zh-CN" altLang="en-US" sz="1600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60" name="文本框 77"/>
          <p:cNvSpPr txBox="1"/>
          <p:nvPr/>
        </p:nvSpPr>
        <p:spPr>
          <a:xfrm>
            <a:off x="6719563" y="2130565"/>
            <a:ext cx="1556279" cy="6537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sz="160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endParaRPr lang="zh-CN" altLang="en-US" sz="1600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63" name="文本框 80"/>
          <p:cNvSpPr txBox="1"/>
          <p:nvPr/>
        </p:nvSpPr>
        <p:spPr>
          <a:xfrm>
            <a:off x="6703137" y="3135937"/>
            <a:ext cx="1556279" cy="3730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Kế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hoạch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dự</a:t>
            </a:r>
            <a:r>
              <a:rPr lang="en-US" altLang="zh-CN" sz="1600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 </a:t>
            </a:r>
            <a:r>
              <a:rPr lang="en-US" altLang="zh-CN" sz="1600" err="1" smtClean="0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rPr>
              <a:t>án</a:t>
            </a:r>
            <a:endParaRPr lang="zh-CN" altLang="en-US" sz="1600">
              <a:solidFill>
                <a:schemeClr val="tx1"/>
              </a:solidFill>
              <a:latin typeface="Times New Roman" panose="02020603050405020304" pitchFamily="18" charset="0"/>
              <a:ea typeface="Barlow Condensed" panose="00000506000000000000" charset="0"/>
              <a:cs typeface="Times New Roman" panose="02020603050405020304" pitchFamily="18" charset="0"/>
              <a:sym typeface="Barlow Condensed" panose="00000506000000000000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494389" y="3430191"/>
            <a:ext cx="213920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Cơ cấu nhân </a:t>
            </a:r>
            <a:r>
              <a:rPr lang="vi-V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MS Project,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rủi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ro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27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500"/>
                            </p:stCondLst>
                            <p:childTnLst>
                              <p:par>
                                <p:cTn id="8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00"/>
                            </p:stCondLst>
                            <p:childTnLst>
                              <p:par>
                                <p:cTn id="8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500"/>
                            </p:stCondLst>
                            <p:childTnLst>
                              <p:par>
                                <p:cTn id="9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0"/>
                            </p:stCondLst>
                            <p:childTnLst>
                              <p:par>
                                <p:cTn id="9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500"/>
                            </p:stCondLst>
                            <p:childTnLst>
                              <p:par>
                                <p:cTn id="10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44" grpId="0" animBg="1"/>
      <p:bldP spid="45" grpId="0"/>
      <p:bldP spid="48" grpId="0"/>
      <p:bldP spid="51" grpId="0"/>
      <p:bldP spid="54" grpId="0"/>
      <p:bldP spid="57" grpId="0"/>
      <p:bldP spid="60" grpId="0"/>
      <p:bldP spid="63" grpId="0"/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768186" y="2522681"/>
            <a:ext cx="6851831" cy="11050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err="1" smtClean="0"/>
              <a:t>Thiết</a:t>
            </a:r>
            <a:r>
              <a:rPr lang="en-US" smtClean="0"/>
              <a:t> </a:t>
            </a:r>
            <a:r>
              <a:rPr lang="en-US" err="1" smtClean="0"/>
              <a:t>Kế</a:t>
            </a:r>
            <a:r>
              <a:rPr lang="en-US" smtClean="0"/>
              <a:t> </a:t>
            </a:r>
            <a:r>
              <a:rPr lang="en-US" err="1" smtClean="0"/>
              <a:t>Hệ</a:t>
            </a:r>
            <a:r>
              <a:rPr lang="en-US" smtClean="0"/>
              <a:t> </a:t>
            </a:r>
            <a:r>
              <a:rPr lang="en-US" err="1" smtClean="0"/>
              <a:t>Thống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23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28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35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6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7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8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9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40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29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31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2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3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4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30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21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1215956" y="558349"/>
            <a:ext cx="21786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 xử lý</a:t>
            </a:r>
            <a:endParaRPr lang="en-US" sz="20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567257"/>
              </p:ext>
            </p:extLst>
          </p:nvPr>
        </p:nvGraphicFramePr>
        <p:xfrm>
          <a:off x="1809342" y="958459"/>
          <a:ext cx="5262665" cy="3380324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564206">
                  <a:extLst>
                    <a:ext uri="{9D8B030D-6E8A-4147-A177-3AD203B41FA5}">
                      <a16:colId xmlns:a16="http://schemas.microsoft.com/office/drawing/2014/main" val="2749723741"/>
                    </a:ext>
                  </a:extLst>
                </a:gridCol>
                <a:gridCol w="1945532">
                  <a:extLst>
                    <a:ext uri="{9D8B030D-6E8A-4147-A177-3AD203B41FA5}">
                      <a16:colId xmlns:a16="http://schemas.microsoft.com/office/drawing/2014/main" val="3851378733"/>
                    </a:ext>
                  </a:extLst>
                </a:gridCol>
                <a:gridCol w="1021404">
                  <a:extLst>
                    <a:ext uri="{9D8B030D-6E8A-4147-A177-3AD203B41FA5}">
                      <a16:colId xmlns:a16="http://schemas.microsoft.com/office/drawing/2014/main" val="1625237838"/>
                    </a:ext>
                  </a:extLst>
                </a:gridCol>
                <a:gridCol w="836579">
                  <a:extLst>
                    <a:ext uri="{9D8B030D-6E8A-4147-A177-3AD203B41FA5}">
                      <a16:colId xmlns:a16="http://schemas.microsoft.com/office/drawing/2014/main" val="3832039044"/>
                    </a:ext>
                  </a:extLst>
                </a:gridCol>
                <a:gridCol w="894944">
                  <a:extLst>
                    <a:ext uri="{9D8B030D-6E8A-4147-A177-3AD203B41FA5}">
                      <a16:colId xmlns:a16="http://schemas.microsoft.com/office/drawing/2014/main" val="3074113668"/>
                    </a:ext>
                  </a:extLst>
                </a:gridCol>
              </a:tblGrid>
              <a:tr h="269449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Chức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năng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Admin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Độc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giả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Tác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giả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1688932"/>
                  </a:ext>
                </a:extLst>
              </a:tr>
              <a:tr h="269449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Phân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quyền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471959"/>
                  </a:ext>
                </a:extLst>
              </a:tr>
              <a:tr h="269449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lí sách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9081687"/>
                  </a:ext>
                </a:extLst>
              </a:tr>
              <a:tr h="310716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lí người dùng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1080908"/>
                  </a:ext>
                </a:extLst>
              </a:tr>
              <a:tr h="269449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 cứu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085262"/>
                  </a:ext>
                </a:extLst>
              </a:tr>
              <a:tr h="269449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Thanh toán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7732419"/>
                  </a:ext>
                </a:extLst>
              </a:tr>
              <a:tr h="269449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Đăng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nhập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736571"/>
                  </a:ext>
                </a:extLst>
              </a:tr>
              <a:tr h="269449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Upload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sách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4744343"/>
                  </a:ext>
                </a:extLst>
              </a:tr>
              <a:tr h="326408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lí doanh thu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8650713"/>
                  </a:ext>
                </a:extLst>
              </a:tr>
              <a:tr h="269449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Đọc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sách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202997"/>
                  </a:ext>
                </a:extLst>
              </a:tr>
              <a:tr h="269449"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Đăng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ký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6018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481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1196501" y="470799"/>
            <a:ext cx="21786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US" sz="20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501" y="870909"/>
            <a:ext cx="6955277" cy="362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65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514" y="737754"/>
            <a:ext cx="6584186" cy="305657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3787087" y="2046681"/>
            <a:ext cx="21786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0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en-US" sz="20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289;p33"/>
          <p:cNvSpPr/>
          <p:nvPr/>
        </p:nvSpPr>
        <p:spPr>
          <a:xfrm>
            <a:off x="1304818" y="513708"/>
            <a:ext cx="7143232" cy="408911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54265" y="4098426"/>
            <a:ext cx="1444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00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hập</a:t>
            </a:r>
            <a:endParaRPr lang="en-US" sz="200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14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 animBg="1"/>
      <p:bldP spid="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727363"/>
            <a:ext cx="6573500" cy="307570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  <p:sp>
        <p:nvSpPr>
          <p:cNvPr id="4" name="Google Shape;289;p33"/>
          <p:cNvSpPr/>
          <p:nvPr/>
        </p:nvSpPr>
        <p:spPr>
          <a:xfrm>
            <a:off x="1304818" y="513708"/>
            <a:ext cx="7143232" cy="408911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54265" y="4098426"/>
            <a:ext cx="1444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00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hủ</a:t>
            </a:r>
            <a:endParaRPr lang="en-US" sz="200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97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809" y="735690"/>
            <a:ext cx="6583891" cy="304660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  <p:sp>
        <p:nvSpPr>
          <p:cNvPr id="4" name="Google Shape;289;p33"/>
          <p:cNvSpPr/>
          <p:nvPr/>
        </p:nvSpPr>
        <p:spPr>
          <a:xfrm>
            <a:off x="1304818" y="513708"/>
            <a:ext cx="7143232" cy="408911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54265" y="4098426"/>
            <a:ext cx="1444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00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endParaRPr lang="en-US" sz="200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67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591" y="727364"/>
            <a:ext cx="6535882" cy="306531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Google Shape;289;p33"/>
          <p:cNvSpPr/>
          <p:nvPr/>
        </p:nvSpPr>
        <p:spPr>
          <a:xfrm>
            <a:off x="1304818" y="513708"/>
            <a:ext cx="7143232" cy="408911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49307" y="4098426"/>
            <a:ext cx="1654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 </a:t>
            </a:r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endParaRPr lang="en-US" sz="200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9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727364"/>
            <a:ext cx="6573500" cy="304453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Google Shape;289;p33"/>
          <p:cNvSpPr/>
          <p:nvPr/>
        </p:nvSpPr>
        <p:spPr>
          <a:xfrm>
            <a:off x="1304818" y="513708"/>
            <a:ext cx="7143232" cy="408911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64894" y="4098426"/>
            <a:ext cx="1623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Upload </a:t>
            </a:r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endParaRPr lang="en-US" sz="200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468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727364"/>
            <a:ext cx="6548648" cy="306531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Google Shape;289;p33"/>
          <p:cNvSpPr/>
          <p:nvPr/>
        </p:nvSpPr>
        <p:spPr>
          <a:xfrm>
            <a:off x="1304818" y="513708"/>
            <a:ext cx="7143232" cy="4089114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43488" y="4098426"/>
            <a:ext cx="1862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200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endParaRPr lang="en-US" sz="200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89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912025" y="2342508"/>
            <a:ext cx="5802600" cy="9340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 smtClean="0"/>
              <a:t>Kết</a:t>
            </a:r>
            <a:r>
              <a:rPr lang="en-US" smtClean="0"/>
              <a:t> </a:t>
            </a:r>
            <a:r>
              <a:rPr lang="en-US" err="1" smtClean="0"/>
              <a:t>quả</a:t>
            </a:r>
            <a:r>
              <a:rPr lang="en-US" smtClean="0"/>
              <a:t> </a:t>
            </a:r>
            <a:r>
              <a:rPr lang="en-US" err="1" smtClean="0"/>
              <a:t>đạt</a:t>
            </a:r>
            <a:r>
              <a:rPr lang="en-US" smtClean="0"/>
              <a:t> </a:t>
            </a:r>
            <a:r>
              <a:rPr lang="en-US" err="1" smtClean="0"/>
              <a:t>được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grpSp>
        <p:nvGrpSpPr>
          <p:cNvPr id="22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23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5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27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34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5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6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7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28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30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1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2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3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29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875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912025" y="1438382"/>
            <a:ext cx="5802600" cy="18381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 smtClean="0"/>
              <a:t>Giới</a:t>
            </a:r>
            <a:r>
              <a:rPr lang="en-US" smtClean="0"/>
              <a:t> </a:t>
            </a:r>
            <a:r>
              <a:rPr lang="en-US" err="1"/>
              <a:t>T</a:t>
            </a:r>
            <a:r>
              <a:rPr lang="en-US" err="1" smtClean="0"/>
              <a:t>hiệu</a:t>
            </a:r>
            <a:r>
              <a:rPr lang="en-US" smtClean="0"/>
              <a:t> </a:t>
            </a:r>
            <a:r>
              <a:rPr lang="en-US" err="1" smtClean="0"/>
              <a:t>Đề</a:t>
            </a:r>
            <a:r>
              <a:rPr lang="en-US" smtClean="0"/>
              <a:t> </a:t>
            </a:r>
            <a:r>
              <a:rPr lang="en-US" err="1"/>
              <a:t>T</a:t>
            </a:r>
            <a:r>
              <a:rPr lang="en-US" err="1" smtClean="0"/>
              <a:t>ài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4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8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9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16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17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18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19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20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21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10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12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13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14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15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11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267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>
            <a:off x="1655113" y="1720244"/>
            <a:ext cx="55984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Ôn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C#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ủng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SQL Server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Web ASP.NET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Kĩ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nắm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endParaRPr lang="en-US" sz="16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ước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PECT,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rủi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1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84;p16"/>
          <p:cNvSpPr txBox="1">
            <a:spLocks noGrp="1"/>
          </p:cNvSpPr>
          <p:nvPr>
            <p:ph type="ctrTitle" idx="4294967295"/>
          </p:nvPr>
        </p:nvSpPr>
        <p:spPr>
          <a:xfrm>
            <a:off x="1149391" y="523982"/>
            <a:ext cx="5621278" cy="9717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6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endParaRPr sz="6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60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838" y="2025139"/>
            <a:ext cx="2233058" cy="13404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141" y="2195618"/>
            <a:ext cx="3075710" cy="1782425"/>
          </a:xfrm>
          <a:prstGeom prst="rect">
            <a:avLst/>
          </a:prstGeom>
        </p:spPr>
      </p:pic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1244553" y="1364759"/>
            <a:ext cx="7203497" cy="6566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3200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3200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3200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3200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3200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3200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endParaRPr sz="3200" b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4" name="Google Shape;84;p16"/>
          <p:cNvSpPr txBox="1">
            <a:spLocks/>
          </p:cNvSpPr>
          <p:nvPr/>
        </p:nvSpPr>
        <p:spPr>
          <a:xfrm>
            <a:off x="1149391" y="523982"/>
            <a:ext cx="5621278" cy="97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60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6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6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oogle Shape;261;p35"/>
          <p:cNvGrpSpPr/>
          <p:nvPr/>
        </p:nvGrpSpPr>
        <p:grpSpPr>
          <a:xfrm>
            <a:off x="4126942" y="2045334"/>
            <a:ext cx="3965520" cy="2174853"/>
            <a:chOff x="1177450" y="241631"/>
            <a:chExt cx="6173152" cy="3627237"/>
          </a:xfrm>
        </p:grpSpPr>
        <p:sp>
          <p:nvSpPr>
            <p:cNvPr id="6" name="Google Shape;26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263;p35"/>
            <p:cNvSpPr/>
            <p:nvPr/>
          </p:nvSpPr>
          <p:spPr>
            <a:xfrm>
              <a:off x="1177450" y="3773690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264;p35"/>
            <p:cNvSpPr/>
            <p:nvPr/>
          </p:nvSpPr>
          <p:spPr>
            <a:xfrm>
              <a:off x="1177450" y="3697547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65;p35"/>
            <p:cNvSpPr/>
            <p:nvPr/>
          </p:nvSpPr>
          <p:spPr>
            <a:xfrm>
              <a:off x="3806350" y="3697547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62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289;p33"/>
          <p:cNvSpPr/>
          <p:nvPr/>
        </p:nvSpPr>
        <p:spPr>
          <a:xfrm>
            <a:off x="1597792" y="1989515"/>
            <a:ext cx="2464225" cy="174532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737" y="3638426"/>
            <a:ext cx="2233059" cy="905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/>
      <p:bldP spid="11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3440565" y="1445685"/>
            <a:ext cx="5802600" cy="9340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 smtClean="0"/>
              <a:t>Tài</a:t>
            </a:r>
            <a:r>
              <a:rPr lang="en-US" smtClean="0"/>
              <a:t> </a:t>
            </a:r>
            <a:r>
              <a:rPr lang="en-US" err="1" smtClean="0"/>
              <a:t>Liệu</a:t>
            </a:r>
            <a:r>
              <a:rPr lang="en-US" smtClean="0"/>
              <a:t> </a:t>
            </a:r>
            <a:r>
              <a:rPr lang="en-US" err="1" smtClean="0"/>
              <a:t>Tham</a:t>
            </a:r>
            <a:r>
              <a:rPr lang="en-US" smtClean="0"/>
              <a:t> </a:t>
            </a:r>
            <a:r>
              <a:rPr lang="en-US" err="1" smtClean="0"/>
              <a:t>Khảo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220389" y="2371774"/>
            <a:ext cx="73255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Phầm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Mền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Bùi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GV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Nha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Phát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web ASP.NET MVC –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Bùi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GV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Nha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Trang.</a:t>
            </a:r>
          </a:p>
          <a:p>
            <a:pPr>
              <a:lnSpc>
                <a:spcPct val="150000"/>
              </a:lnSpc>
            </a:pPr>
            <a:r>
              <a:rPr 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Bài Giảng Công nghệ phần mềm – Cô Lê Thị Bích Hằng – GV Đại Học Nha Trang.</a:t>
            </a:r>
          </a:p>
          <a:p>
            <a:pPr>
              <a:lnSpc>
                <a:spcPct val="150000"/>
              </a:lnSpc>
            </a:pPr>
            <a:r>
              <a:rPr lang="en-US" sz="1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Bải Giảng Thiết kế web – Thầy Nguyễn Đình Hoàng Sơn – GV Đại Học Nha Trang.</a:t>
            </a:r>
          </a:p>
          <a:p>
            <a:pPr>
              <a:lnSpc>
                <a:spcPct val="150000"/>
              </a:lnSpc>
            </a:pP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Bài Giảng Phân tích thiết kế hệ thống thông tin – Cô Hà Thị Thanh Ngà – GV Đại Học Nha Trang</a:t>
            </a:r>
          </a:p>
          <a:p>
            <a:pPr>
              <a:lnSpc>
                <a:spcPct val="150000"/>
              </a:lnSpc>
            </a:pPr>
            <a:r>
              <a:rPr lang="en-US" sz="1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Bài Giảng Hệ quản trị CSDL – Cô Phạm Thị Thu Thúy – GV Đại Học Nha Trang.</a:t>
            </a:r>
          </a:p>
        </p:txBody>
      </p:sp>
      <p:grpSp>
        <p:nvGrpSpPr>
          <p:cNvPr id="23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28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35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6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7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8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9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40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29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31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2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3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4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30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785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6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8100" y="1158825"/>
            <a:ext cx="2746500" cy="2746500"/>
          </a:xfrm>
          <a:prstGeom prst="ellipse">
            <a:avLst/>
          </a:prstGeom>
          <a:noFill/>
          <a:ln>
            <a:noFill/>
          </a:ln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271" name="Google Shape;271;p36"/>
          <p:cNvSpPr txBox="1">
            <a:spLocks noGrp="1"/>
          </p:cNvSpPr>
          <p:nvPr>
            <p:ph type="ctrTitle" idx="4294967295"/>
          </p:nvPr>
        </p:nvSpPr>
        <p:spPr>
          <a:xfrm>
            <a:off x="965771" y="1951844"/>
            <a:ext cx="3233738" cy="1160462"/>
          </a:xfrm>
          <a:prstGeom prst="rect">
            <a:avLst/>
          </a:prstGeom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</a:rPr>
              <a:t>THANKS!</a:t>
            </a:r>
            <a:endParaRPr sz="6000">
              <a:solidFill>
                <a:schemeClr val="accent6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Google Shape;78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1432885" y="1400168"/>
            <a:ext cx="674009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Khoa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tin,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Nha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Lâm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Tùng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ty: Cloudy Software.</a:t>
            </a:r>
          </a:p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26/07/2021</a:t>
            </a:r>
          </a:p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19/11/2021</a:t>
            </a:r>
          </a:p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27/07/2021, 02/09/2021, 20/10/2021.</a:t>
            </a:r>
          </a:p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5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6).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8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8:00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12:00,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13:00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17:00).</a:t>
            </a:r>
          </a:p>
          <a:p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: 117.400.000 VND</a:t>
            </a:r>
          </a:p>
        </p:txBody>
      </p:sp>
    </p:spTree>
    <p:extLst>
      <p:ext uri="{BB962C8B-B14F-4D97-AF65-F5344CB8AC3E}">
        <p14:creationId xmlns:p14="http://schemas.microsoft.com/office/powerpoint/2010/main" val="1586172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1270464" y="1419274"/>
            <a:ext cx="3513601" cy="30727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smtClean="0">
                <a:solidFill>
                  <a:srgbClr val="25212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 DO LỰA CHỌN ĐỀ TÀI</a:t>
            </a:r>
            <a:endParaRPr sz="1400" smtClean="0">
              <a:solidFill>
                <a:srgbClr val="25212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71450">
              <a:buFontTx/>
              <a:buChar char="-"/>
            </a:pPr>
            <a:r>
              <a:rPr lang="vi-VN" sz="1400">
                <a:latin typeface="Times New Roman" panose="02020603050405020304" pitchFamily="18" charset="0"/>
                <a:cs typeface="Times New Roman" panose="02020603050405020304" pitchFamily="18" charset="0"/>
              </a:rPr>
              <a:t>Ngày nay, CNTT được sử  dụng rộng rãi trong mọi lĩnh vực đời sống xã hội, đặc </a:t>
            </a:r>
            <a:r>
              <a:rPr lang="vi-V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biệt </a:t>
            </a:r>
            <a:r>
              <a:rPr lang="vi-VN" sz="1400">
                <a:latin typeface="Times New Roman" panose="02020603050405020304" pitchFamily="18" charset="0"/>
                <a:cs typeface="Times New Roman" panose="02020603050405020304" pitchFamily="18" charset="0"/>
              </a:rPr>
              <a:t>trong giáo dục. Với việc kết nối mạng, áp dụng các công nghệ, tri thức không còn tồn </a:t>
            </a:r>
            <a:r>
              <a:rPr lang="vi-V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  </a:t>
            </a:r>
            <a:r>
              <a:rPr lang="vi-VN" sz="1400">
                <a:latin typeface="Times New Roman" panose="02020603050405020304" pitchFamily="18" charset="0"/>
                <a:cs typeface="Times New Roman" panose="02020603050405020304" pitchFamily="18" charset="0"/>
              </a:rPr>
              <a:t>ở  các địa điểm xa xôi và khó tiếp cận hoặc chỉ  giới hạn với một số  ít người sử  dụng. </a:t>
            </a:r>
            <a:r>
              <a:rPr lang="vi-V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Giáo </a:t>
            </a:r>
            <a:r>
              <a:rPr lang="vi-VN" sz="1400">
                <a:latin typeface="Times New Roman" panose="02020603050405020304" pitchFamily="18" charset="0"/>
                <a:cs typeface="Times New Roman" panose="02020603050405020304" pitchFamily="18" charset="0"/>
              </a:rPr>
              <a:t>dục từ  xa đã trở  thành một thế  mạnh của thời đại, tạo nên một nền giáo dục mở  phi </a:t>
            </a:r>
            <a:r>
              <a:rPr lang="vi-VN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khoảng </a:t>
            </a:r>
            <a:r>
              <a:rPr lang="vi-VN" sz="1400">
                <a:latin typeface="Times New Roman" panose="02020603050405020304" pitchFamily="18" charset="0"/>
                <a:cs typeface="Times New Roman" panose="02020603050405020304" pitchFamily="18" charset="0"/>
              </a:rPr>
              <a:t>cách thích ứng với nhu cầu của từng người học</a:t>
            </a:r>
            <a:endParaRPr lang="en-US" sz="1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2"/>
          </p:nvPr>
        </p:nvSpPr>
        <p:spPr>
          <a:xfrm>
            <a:off x="4864574" y="1891326"/>
            <a:ext cx="3583475" cy="26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400" b="1">
                <a:solidFill>
                  <a:srgbClr val="25212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 DO LỰA CHỌN ĐỀ TÀI</a:t>
            </a:r>
            <a:endParaRPr lang="en-US" sz="1400">
              <a:solidFill>
                <a:srgbClr val="25212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lvl="0" indent="-171450">
              <a:buFontTx/>
              <a:buChar char="-"/>
            </a:pP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nhằm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mùa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Corona virus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71450" lvl="0" indent="-171450">
              <a:buFontTx/>
              <a:buChar char="-"/>
            </a:pP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lứa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tuổi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71450" lvl="0" indent="-171450">
              <a:buFontTx/>
              <a:buChar char="-"/>
            </a:pP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1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Google Shape;78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uiExpand="1" build="p"/>
      <p:bldP spid="76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endParaRPr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Google Shape;78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53" name="组合 35"/>
          <p:cNvGrpSpPr/>
          <p:nvPr/>
        </p:nvGrpSpPr>
        <p:grpSpPr>
          <a:xfrm>
            <a:off x="3408051" y="1089061"/>
            <a:ext cx="2663467" cy="2688415"/>
            <a:chOff x="4199584" y="2041323"/>
            <a:chExt cx="3792832" cy="3786368"/>
          </a:xfrm>
        </p:grpSpPr>
        <p:grpSp>
          <p:nvGrpSpPr>
            <p:cNvPr id="54" name="Group 5758"/>
            <p:cNvGrpSpPr/>
            <p:nvPr/>
          </p:nvGrpSpPr>
          <p:grpSpPr>
            <a:xfrm rot="19454905">
              <a:off x="4199584" y="2041323"/>
              <a:ext cx="3792832" cy="3786368"/>
              <a:chOff x="475513" y="0"/>
              <a:chExt cx="8548112" cy="8533544"/>
            </a:xfrm>
          </p:grpSpPr>
          <p:sp>
            <p:nvSpPr>
              <p:cNvPr id="60" name="Shape 5748"/>
              <p:cNvSpPr/>
              <p:nvPr/>
            </p:nvSpPr>
            <p:spPr>
              <a:xfrm>
                <a:off x="3396508" y="0"/>
                <a:ext cx="3477766" cy="4520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0" y="4154"/>
                    </a:moveTo>
                    <a:lnTo>
                      <a:pt x="0" y="4154"/>
                    </a:lnTo>
                    <a:lnTo>
                      <a:pt x="4311" y="0"/>
                    </a:lnTo>
                    <a:lnTo>
                      <a:pt x="8664" y="4157"/>
                    </a:lnTo>
                    <a:lnTo>
                      <a:pt x="6754" y="4157"/>
                    </a:lnTo>
                    <a:lnTo>
                      <a:pt x="6754" y="6189"/>
                    </a:lnTo>
                    <a:cubicBezTo>
                      <a:pt x="6759" y="6916"/>
                      <a:pt x="7049" y="7624"/>
                      <a:pt x="7588" y="8221"/>
                    </a:cubicBezTo>
                    <a:cubicBezTo>
                      <a:pt x="8139" y="8833"/>
                      <a:pt x="8912" y="9293"/>
                      <a:pt x="9807" y="9559"/>
                    </a:cubicBezTo>
                    <a:cubicBezTo>
                      <a:pt x="10395" y="9733"/>
                      <a:pt x="11024" y="9819"/>
                      <a:pt x="11639" y="9922"/>
                    </a:cubicBezTo>
                    <a:cubicBezTo>
                      <a:pt x="11906" y="9966"/>
                      <a:pt x="12172" y="10014"/>
                      <a:pt x="12437" y="10066"/>
                    </a:cubicBezTo>
                    <a:cubicBezTo>
                      <a:pt x="14595" y="10553"/>
                      <a:pt x="16566" y="11436"/>
                      <a:pt x="18183" y="12639"/>
                    </a:cubicBezTo>
                    <a:cubicBezTo>
                      <a:pt x="19712" y="13776"/>
                      <a:pt x="20881" y="15169"/>
                      <a:pt x="21600" y="16709"/>
                    </a:cubicBezTo>
                    <a:cubicBezTo>
                      <a:pt x="20743" y="17166"/>
                      <a:pt x="19985" y="17724"/>
                      <a:pt x="19354" y="18363"/>
                    </a:cubicBezTo>
                    <a:cubicBezTo>
                      <a:pt x="18414" y="19315"/>
                      <a:pt x="17776" y="20424"/>
                      <a:pt x="17493" y="21600"/>
                    </a:cubicBezTo>
                    <a:cubicBezTo>
                      <a:pt x="17916" y="19618"/>
                      <a:pt x="17237" y="17589"/>
                      <a:pt x="15620" y="16012"/>
                    </a:cubicBezTo>
                    <a:cubicBezTo>
                      <a:pt x="14178" y="14603"/>
                      <a:pt x="12098" y="13666"/>
                      <a:pt x="9795" y="13387"/>
                    </a:cubicBezTo>
                    <a:cubicBezTo>
                      <a:pt x="7513" y="13049"/>
                      <a:pt x="5466" y="12089"/>
                      <a:pt x="4029" y="10683"/>
                    </a:cubicBezTo>
                    <a:cubicBezTo>
                      <a:pt x="2764" y="9445"/>
                      <a:pt x="2044" y="7928"/>
                      <a:pt x="1976" y="6354"/>
                    </a:cubicBezTo>
                    <a:lnTo>
                      <a:pt x="1940" y="4154"/>
                    </a:lnTo>
                    <a:close/>
                  </a:path>
                </a:pathLst>
              </a:custGeom>
              <a:solidFill>
                <a:schemeClr val="accent1"/>
              </a:solidFill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algn="ctr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40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61" name="Shape 5749"/>
              <p:cNvSpPr/>
              <p:nvPr/>
            </p:nvSpPr>
            <p:spPr>
              <a:xfrm>
                <a:off x="4560909" y="2924842"/>
                <a:ext cx="4462716" cy="3467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7535"/>
                    </a:moveTo>
                    <a:cubicBezTo>
                      <a:pt x="1010" y="17800"/>
                      <a:pt x="1965" y="18340"/>
                      <a:pt x="2800" y="19119"/>
                    </a:cubicBezTo>
                    <a:cubicBezTo>
                      <a:pt x="3522" y="19793"/>
                      <a:pt x="4141" y="20635"/>
                      <a:pt x="4624" y="21600"/>
                    </a:cubicBezTo>
                    <a:cubicBezTo>
                      <a:pt x="6432" y="20755"/>
                      <a:pt x="8036" y="19316"/>
                      <a:pt x="9278" y="17426"/>
                    </a:cubicBezTo>
                    <a:cubicBezTo>
                      <a:pt x="10442" y="15655"/>
                      <a:pt x="11250" y="13543"/>
                      <a:pt x="11632" y="11276"/>
                    </a:cubicBezTo>
                    <a:cubicBezTo>
                      <a:pt x="11720" y="10659"/>
                      <a:pt x="11872" y="10066"/>
                      <a:pt x="12083" y="9510"/>
                    </a:cubicBezTo>
                    <a:cubicBezTo>
                      <a:pt x="12275" y="9006"/>
                      <a:pt x="12515" y="8529"/>
                      <a:pt x="12821" y="8119"/>
                    </a:cubicBezTo>
                    <a:cubicBezTo>
                      <a:pt x="13120" y="7719"/>
                      <a:pt x="13471" y="7395"/>
                      <a:pt x="13855" y="7160"/>
                    </a:cubicBezTo>
                    <a:cubicBezTo>
                      <a:pt x="14233" y="6929"/>
                      <a:pt x="14642" y="6783"/>
                      <a:pt x="15064" y="6733"/>
                    </a:cubicBezTo>
                    <a:lnTo>
                      <a:pt x="17356" y="6733"/>
                    </a:lnTo>
                    <a:lnTo>
                      <a:pt x="17356" y="8651"/>
                    </a:lnTo>
                    <a:lnTo>
                      <a:pt x="21600" y="4365"/>
                    </a:lnTo>
                    <a:lnTo>
                      <a:pt x="17365" y="0"/>
                    </a:lnTo>
                    <a:lnTo>
                      <a:pt x="17365" y="1911"/>
                    </a:lnTo>
                    <a:lnTo>
                      <a:pt x="14936" y="1911"/>
                    </a:lnTo>
                    <a:cubicBezTo>
                      <a:pt x="14124" y="1923"/>
                      <a:pt x="13326" y="2138"/>
                      <a:pt x="12585" y="2535"/>
                    </a:cubicBezTo>
                    <a:cubicBezTo>
                      <a:pt x="11832" y="2939"/>
                      <a:pt x="11145" y="3528"/>
                      <a:pt x="10524" y="4230"/>
                    </a:cubicBezTo>
                    <a:cubicBezTo>
                      <a:pt x="9832" y="5013"/>
                      <a:pt x="9238" y="5919"/>
                      <a:pt x="8791" y="6940"/>
                    </a:cubicBezTo>
                    <a:cubicBezTo>
                      <a:pt x="8387" y="7866"/>
                      <a:pt x="8107" y="8880"/>
                      <a:pt x="7968" y="9940"/>
                    </a:cubicBezTo>
                    <a:cubicBezTo>
                      <a:pt x="7631" y="12236"/>
                      <a:pt x="6641" y="14288"/>
                      <a:pt x="5191" y="15695"/>
                    </a:cubicBezTo>
                    <a:cubicBezTo>
                      <a:pt x="3706" y="17137"/>
                      <a:pt x="1849" y="17795"/>
                      <a:pt x="0" y="1753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algn="ctr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40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62" name="Shape 5750"/>
              <p:cNvSpPr/>
              <p:nvPr/>
            </p:nvSpPr>
            <p:spPr>
              <a:xfrm>
                <a:off x="2645192" y="4076244"/>
                <a:ext cx="3442370" cy="44573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980" y="0"/>
                    </a:moveTo>
                    <a:cubicBezTo>
                      <a:pt x="3671" y="1914"/>
                      <a:pt x="4364" y="3845"/>
                      <a:pt x="5906" y="5363"/>
                    </a:cubicBezTo>
                    <a:cubicBezTo>
                      <a:pt x="7426" y="6858"/>
                      <a:pt x="9648" y="7832"/>
                      <a:pt x="12091" y="8071"/>
                    </a:cubicBezTo>
                    <a:cubicBezTo>
                      <a:pt x="13209" y="8251"/>
                      <a:pt x="14267" y="8587"/>
                      <a:pt x="15215" y="9056"/>
                    </a:cubicBezTo>
                    <a:cubicBezTo>
                      <a:pt x="16157" y="9523"/>
                      <a:pt x="16988" y="10120"/>
                      <a:pt x="17676" y="10818"/>
                    </a:cubicBezTo>
                    <a:cubicBezTo>
                      <a:pt x="18926" y="12089"/>
                      <a:pt x="19633" y="13629"/>
                      <a:pt x="19697" y="15224"/>
                    </a:cubicBezTo>
                    <a:lnTo>
                      <a:pt x="19697" y="17398"/>
                    </a:lnTo>
                    <a:lnTo>
                      <a:pt x="21600" y="17398"/>
                    </a:lnTo>
                    <a:lnTo>
                      <a:pt x="17311" y="21600"/>
                    </a:lnTo>
                    <a:lnTo>
                      <a:pt x="12984" y="17368"/>
                    </a:lnTo>
                    <a:lnTo>
                      <a:pt x="14867" y="17368"/>
                    </a:lnTo>
                    <a:lnTo>
                      <a:pt x="14867" y="15272"/>
                    </a:lnTo>
                    <a:cubicBezTo>
                      <a:pt x="14829" y="14417"/>
                      <a:pt x="14396" y="13601"/>
                      <a:pt x="13645" y="12972"/>
                    </a:cubicBezTo>
                    <a:cubicBezTo>
                      <a:pt x="13236" y="12629"/>
                      <a:pt x="12748" y="12355"/>
                      <a:pt x="12225" y="12139"/>
                    </a:cubicBezTo>
                    <a:cubicBezTo>
                      <a:pt x="11615" y="11887"/>
                      <a:pt x="10950" y="11712"/>
                      <a:pt x="10255" y="11624"/>
                    </a:cubicBezTo>
                    <a:cubicBezTo>
                      <a:pt x="7702" y="11261"/>
                      <a:pt x="5341" y="10332"/>
                      <a:pt x="3462" y="8949"/>
                    </a:cubicBezTo>
                    <a:cubicBezTo>
                      <a:pt x="1873" y="7780"/>
                      <a:pt x="684" y="6325"/>
                      <a:pt x="0" y="4715"/>
                    </a:cubicBezTo>
                    <a:cubicBezTo>
                      <a:pt x="1018" y="4173"/>
                      <a:pt x="1891" y="3484"/>
                      <a:pt x="2570" y="2686"/>
                    </a:cubicBezTo>
                    <a:cubicBezTo>
                      <a:pt x="3264" y="1871"/>
                      <a:pt x="3743" y="958"/>
                      <a:pt x="39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algn="ctr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40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63" name="Shape 5751"/>
              <p:cNvSpPr/>
              <p:nvPr/>
            </p:nvSpPr>
            <p:spPr>
              <a:xfrm>
                <a:off x="475513" y="2155900"/>
                <a:ext cx="4456030" cy="34624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034" y="0"/>
                    </a:moveTo>
                    <a:cubicBezTo>
                      <a:pt x="17569" y="948"/>
                      <a:pt x="18224" y="1773"/>
                      <a:pt x="18971" y="2442"/>
                    </a:cubicBezTo>
                    <a:cubicBezTo>
                      <a:pt x="19769" y="3156"/>
                      <a:pt x="20659" y="3680"/>
                      <a:pt x="21600" y="3990"/>
                    </a:cubicBezTo>
                    <a:cubicBezTo>
                      <a:pt x="19622" y="3700"/>
                      <a:pt x="17639" y="4467"/>
                      <a:pt x="16113" y="6111"/>
                    </a:cubicBezTo>
                    <a:cubicBezTo>
                      <a:pt x="14714" y="7619"/>
                      <a:pt x="13809" y="9750"/>
                      <a:pt x="13579" y="12080"/>
                    </a:cubicBezTo>
                    <a:cubicBezTo>
                      <a:pt x="13260" y="14158"/>
                      <a:pt x="12405" y="16036"/>
                      <a:pt x="11151" y="17408"/>
                    </a:cubicBezTo>
                    <a:cubicBezTo>
                      <a:pt x="9915" y="18761"/>
                      <a:pt x="8364" y="19545"/>
                      <a:pt x="6743" y="19635"/>
                    </a:cubicBezTo>
                    <a:lnTo>
                      <a:pt x="4264" y="19635"/>
                    </a:lnTo>
                    <a:lnTo>
                      <a:pt x="4264" y="21600"/>
                    </a:lnTo>
                    <a:lnTo>
                      <a:pt x="0" y="17214"/>
                    </a:lnTo>
                    <a:lnTo>
                      <a:pt x="4272" y="12902"/>
                    </a:lnTo>
                    <a:lnTo>
                      <a:pt x="4272" y="14869"/>
                    </a:lnTo>
                    <a:lnTo>
                      <a:pt x="6518" y="14869"/>
                    </a:lnTo>
                    <a:cubicBezTo>
                      <a:pt x="7180" y="14878"/>
                      <a:pt x="7826" y="14613"/>
                      <a:pt x="8362" y="14114"/>
                    </a:cubicBezTo>
                    <a:cubicBezTo>
                      <a:pt x="9147" y="13383"/>
                      <a:pt x="9613" y="12264"/>
                      <a:pt x="9909" y="11105"/>
                    </a:cubicBezTo>
                    <a:cubicBezTo>
                      <a:pt x="10019" y="10673"/>
                      <a:pt x="10107" y="10231"/>
                      <a:pt x="10173" y="9779"/>
                    </a:cubicBezTo>
                    <a:cubicBezTo>
                      <a:pt x="10596" y="7471"/>
                      <a:pt x="11479" y="5344"/>
                      <a:pt x="12733" y="3607"/>
                    </a:cubicBezTo>
                    <a:cubicBezTo>
                      <a:pt x="13916" y="1970"/>
                      <a:pt x="15393" y="731"/>
                      <a:pt x="170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5400" cap="flat">
                <a:noFill/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algn="ctr">
                  <a:defRPr sz="3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40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64" name="Shape 5756"/>
              <p:cNvSpPr/>
              <p:nvPr/>
            </p:nvSpPr>
            <p:spPr>
              <a:xfrm>
                <a:off x="3551260" y="3068463"/>
                <a:ext cx="2396618" cy="2396617"/>
              </a:xfrm>
              <a:prstGeom prst="ellipse">
                <a:avLst/>
              </a:prstGeom>
              <a:solidFill>
                <a:srgbClr val="FFFFFF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40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55" name="椭圆 9"/>
            <p:cNvSpPr/>
            <p:nvPr/>
          </p:nvSpPr>
          <p:spPr>
            <a:xfrm>
              <a:off x="5803900" y="3641981"/>
              <a:ext cx="584200" cy="583386"/>
            </a:xfrm>
            <a:custGeom>
              <a:avLst/>
              <a:gdLst>
                <a:gd name="connsiteX0" fmla="*/ 145802 w 608415"/>
                <a:gd name="connsiteY0" fmla="*/ 316204 h 607568"/>
                <a:gd name="connsiteX1" fmla="*/ 335878 w 608415"/>
                <a:gd name="connsiteY1" fmla="*/ 316204 h 607568"/>
                <a:gd name="connsiteX2" fmla="*/ 355085 w 608415"/>
                <a:gd name="connsiteY2" fmla="*/ 335363 h 607568"/>
                <a:gd name="connsiteX3" fmla="*/ 335878 w 608415"/>
                <a:gd name="connsiteY3" fmla="*/ 354521 h 607568"/>
                <a:gd name="connsiteX4" fmla="*/ 145802 w 608415"/>
                <a:gd name="connsiteY4" fmla="*/ 354521 h 607568"/>
                <a:gd name="connsiteX5" fmla="*/ 126594 w 608415"/>
                <a:gd name="connsiteY5" fmla="*/ 335363 h 607568"/>
                <a:gd name="connsiteX6" fmla="*/ 145802 w 608415"/>
                <a:gd name="connsiteY6" fmla="*/ 316204 h 607568"/>
                <a:gd name="connsiteX7" fmla="*/ 145799 w 608415"/>
                <a:gd name="connsiteY7" fmla="*/ 252977 h 607568"/>
                <a:gd name="connsiteX8" fmla="*/ 430791 w 608415"/>
                <a:gd name="connsiteY8" fmla="*/ 252977 h 607568"/>
                <a:gd name="connsiteX9" fmla="*/ 449995 w 608415"/>
                <a:gd name="connsiteY9" fmla="*/ 272171 h 607568"/>
                <a:gd name="connsiteX10" fmla="*/ 430791 w 608415"/>
                <a:gd name="connsiteY10" fmla="*/ 291365 h 607568"/>
                <a:gd name="connsiteX11" fmla="*/ 145799 w 608415"/>
                <a:gd name="connsiteY11" fmla="*/ 291365 h 607568"/>
                <a:gd name="connsiteX12" fmla="*/ 126594 w 608415"/>
                <a:gd name="connsiteY12" fmla="*/ 272171 h 607568"/>
                <a:gd name="connsiteX13" fmla="*/ 145799 w 608415"/>
                <a:gd name="connsiteY13" fmla="*/ 252977 h 607568"/>
                <a:gd name="connsiteX14" fmla="*/ 145805 w 608415"/>
                <a:gd name="connsiteY14" fmla="*/ 189750 h 607568"/>
                <a:gd name="connsiteX15" fmla="*/ 209279 w 608415"/>
                <a:gd name="connsiteY15" fmla="*/ 189750 h 607568"/>
                <a:gd name="connsiteX16" fmla="*/ 228490 w 608415"/>
                <a:gd name="connsiteY16" fmla="*/ 208944 h 607568"/>
                <a:gd name="connsiteX17" fmla="*/ 209279 w 608415"/>
                <a:gd name="connsiteY17" fmla="*/ 228138 h 607568"/>
                <a:gd name="connsiteX18" fmla="*/ 145805 w 608415"/>
                <a:gd name="connsiteY18" fmla="*/ 228138 h 607568"/>
                <a:gd name="connsiteX19" fmla="*/ 126594 w 608415"/>
                <a:gd name="connsiteY19" fmla="*/ 208944 h 607568"/>
                <a:gd name="connsiteX20" fmla="*/ 145805 w 608415"/>
                <a:gd name="connsiteY20" fmla="*/ 189750 h 607568"/>
                <a:gd name="connsiteX21" fmla="*/ 70060 w 608415"/>
                <a:gd name="connsiteY21" fmla="*/ 133174 h 607568"/>
                <a:gd name="connsiteX22" fmla="*/ 70060 w 608415"/>
                <a:gd name="connsiteY22" fmla="*/ 442788 h 607568"/>
                <a:gd name="connsiteX23" fmla="*/ 538355 w 608415"/>
                <a:gd name="connsiteY23" fmla="*/ 442788 h 607568"/>
                <a:gd name="connsiteX24" fmla="*/ 538355 w 608415"/>
                <a:gd name="connsiteY24" fmla="*/ 133174 h 607568"/>
                <a:gd name="connsiteX25" fmla="*/ 38410 w 608415"/>
                <a:gd name="connsiteY25" fmla="*/ 69962 h 607568"/>
                <a:gd name="connsiteX26" fmla="*/ 38410 w 608415"/>
                <a:gd name="connsiteY26" fmla="*/ 94817 h 607568"/>
                <a:gd name="connsiteX27" fmla="*/ 570005 w 608415"/>
                <a:gd name="connsiteY27" fmla="*/ 94817 h 607568"/>
                <a:gd name="connsiteX28" fmla="*/ 570005 w 608415"/>
                <a:gd name="connsiteY28" fmla="*/ 69962 h 607568"/>
                <a:gd name="connsiteX29" fmla="*/ 304208 w 608415"/>
                <a:gd name="connsiteY29" fmla="*/ 0 h 607568"/>
                <a:gd name="connsiteX30" fmla="*/ 323413 w 608415"/>
                <a:gd name="connsiteY30" fmla="*/ 19178 h 607568"/>
                <a:gd name="connsiteX31" fmla="*/ 323413 w 608415"/>
                <a:gd name="connsiteY31" fmla="*/ 31606 h 607568"/>
                <a:gd name="connsiteX32" fmla="*/ 589210 w 608415"/>
                <a:gd name="connsiteY32" fmla="*/ 31606 h 607568"/>
                <a:gd name="connsiteX33" fmla="*/ 608415 w 608415"/>
                <a:gd name="connsiteY33" fmla="*/ 50784 h 607568"/>
                <a:gd name="connsiteX34" fmla="*/ 608415 w 608415"/>
                <a:gd name="connsiteY34" fmla="*/ 113995 h 607568"/>
                <a:gd name="connsiteX35" fmla="*/ 589210 w 608415"/>
                <a:gd name="connsiteY35" fmla="*/ 133174 h 607568"/>
                <a:gd name="connsiteX36" fmla="*/ 576765 w 608415"/>
                <a:gd name="connsiteY36" fmla="*/ 133174 h 607568"/>
                <a:gd name="connsiteX37" fmla="*/ 576765 w 608415"/>
                <a:gd name="connsiteY37" fmla="*/ 461967 h 607568"/>
                <a:gd name="connsiteX38" fmla="*/ 557560 w 608415"/>
                <a:gd name="connsiteY38" fmla="*/ 481145 h 607568"/>
                <a:gd name="connsiteX39" fmla="*/ 342618 w 608415"/>
                <a:gd name="connsiteY39" fmla="*/ 481145 h 607568"/>
                <a:gd name="connsiteX40" fmla="*/ 414521 w 608415"/>
                <a:gd name="connsiteY40" fmla="*/ 576883 h 607568"/>
                <a:gd name="connsiteX41" fmla="*/ 410680 w 608415"/>
                <a:gd name="connsiteY41" fmla="*/ 603733 h 607568"/>
                <a:gd name="connsiteX42" fmla="*/ 399157 w 608415"/>
                <a:gd name="connsiteY42" fmla="*/ 607568 h 607568"/>
                <a:gd name="connsiteX43" fmla="*/ 383793 w 608415"/>
                <a:gd name="connsiteY43" fmla="*/ 599897 h 607568"/>
                <a:gd name="connsiteX44" fmla="*/ 323413 w 608415"/>
                <a:gd name="connsiteY44" fmla="*/ 519348 h 607568"/>
                <a:gd name="connsiteX45" fmla="*/ 323413 w 608415"/>
                <a:gd name="connsiteY45" fmla="*/ 588390 h 607568"/>
                <a:gd name="connsiteX46" fmla="*/ 304208 w 608415"/>
                <a:gd name="connsiteY46" fmla="*/ 607568 h 607568"/>
                <a:gd name="connsiteX47" fmla="*/ 285003 w 608415"/>
                <a:gd name="connsiteY47" fmla="*/ 588390 h 607568"/>
                <a:gd name="connsiteX48" fmla="*/ 285003 w 608415"/>
                <a:gd name="connsiteY48" fmla="*/ 519348 h 607568"/>
                <a:gd name="connsiteX49" fmla="*/ 224622 w 608415"/>
                <a:gd name="connsiteY49" fmla="*/ 599897 h 607568"/>
                <a:gd name="connsiteX50" fmla="*/ 209258 w 608415"/>
                <a:gd name="connsiteY50" fmla="*/ 607568 h 607568"/>
                <a:gd name="connsiteX51" fmla="*/ 197735 w 608415"/>
                <a:gd name="connsiteY51" fmla="*/ 603733 h 607568"/>
                <a:gd name="connsiteX52" fmla="*/ 193894 w 608415"/>
                <a:gd name="connsiteY52" fmla="*/ 576883 h 607568"/>
                <a:gd name="connsiteX53" fmla="*/ 265798 w 608415"/>
                <a:gd name="connsiteY53" fmla="*/ 481145 h 607568"/>
                <a:gd name="connsiteX54" fmla="*/ 50855 w 608415"/>
                <a:gd name="connsiteY54" fmla="*/ 481145 h 607568"/>
                <a:gd name="connsiteX55" fmla="*/ 31650 w 608415"/>
                <a:gd name="connsiteY55" fmla="*/ 461967 h 607568"/>
                <a:gd name="connsiteX56" fmla="*/ 31650 w 608415"/>
                <a:gd name="connsiteY56" fmla="*/ 133174 h 607568"/>
                <a:gd name="connsiteX57" fmla="*/ 19205 w 608415"/>
                <a:gd name="connsiteY57" fmla="*/ 133174 h 607568"/>
                <a:gd name="connsiteX58" fmla="*/ 0 w 608415"/>
                <a:gd name="connsiteY58" fmla="*/ 113995 h 607568"/>
                <a:gd name="connsiteX59" fmla="*/ 0 w 608415"/>
                <a:gd name="connsiteY59" fmla="*/ 50784 h 607568"/>
                <a:gd name="connsiteX60" fmla="*/ 19205 w 608415"/>
                <a:gd name="connsiteY60" fmla="*/ 31606 h 607568"/>
                <a:gd name="connsiteX61" fmla="*/ 285003 w 608415"/>
                <a:gd name="connsiteY61" fmla="*/ 31606 h 607568"/>
                <a:gd name="connsiteX62" fmla="*/ 285003 w 608415"/>
                <a:gd name="connsiteY62" fmla="*/ 19178 h 607568"/>
                <a:gd name="connsiteX63" fmla="*/ 304208 w 608415"/>
                <a:gd name="connsiteY63" fmla="*/ 0 h 60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08415" h="607568">
                  <a:moveTo>
                    <a:pt x="145802" y="316204"/>
                  </a:moveTo>
                  <a:lnTo>
                    <a:pt x="335878" y="316204"/>
                  </a:lnTo>
                  <a:cubicBezTo>
                    <a:pt x="346480" y="316204"/>
                    <a:pt x="355085" y="324787"/>
                    <a:pt x="355085" y="335363"/>
                  </a:cubicBezTo>
                  <a:cubicBezTo>
                    <a:pt x="355085" y="345938"/>
                    <a:pt x="346480" y="354521"/>
                    <a:pt x="335878" y="354521"/>
                  </a:cubicBezTo>
                  <a:lnTo>
                    <a:pt x="145802" y="354521"/>
                  </a:lnTo>
                  <a:cubicBezTo>
                    <a:pt x="135199" y="354521"/>
                    <a:pt x="126594" y="345938"/>
                    <a:pt x="126594" y="335363"/>
                  </a:cubicBezTo>
                  <a:cubicBezTo>
                    <a:pt x="126594" y="324787"/>
                    <a:pt x="135199" y="316204"/>
                    <a:pt x="145802" y="316204"/>
                  </a:cubicBezTo>
                  <a:close/>
                  <a:moveTo>
                    <a:pt x="145799" y="252977"/>
                  </a:moveTo>
                  <a:lnTo>
                    <a:pt x="430791" y="252977"/>
                  </a:lnTo>
                  <a:cubicBezTo>
                    <a:pt x="441392" y="252977"/>
                    <a:pt x="449995" y="261576"/>
                    <a:pt x="449995" y="272171"/>
                  </a:cubicBezTo>
                  <a:cubicBezTo>
                    <a:pt x="449995" y="282766"/>
                    <a:pt x="441392" y="291365"/>
                    <a:pt x="430791" y="291365"/>
                  </a:cubicBezTo>
                  <a:lnTo>
                    <a:pt x="145799" y="291365"/>
                  </a:lnTo>
                  <a:cubicBezTo>
                    <a:pt x="135198" y="291365"/>
                    <a:pt x="126594" y="282766"/>
                    <a:pt x="126594" y="272171"/>
                  </a:cubicBezTo>
                  <a:cubicBezTo>
                    <a:pt x="126594" y="261576"/>
                    <a:pt x="135198" y="252977"/>
                    <a:pt x="145799" y="252977"/>
                  </a:cubicBezTo>
                  <a:close/>
                  <a:moveTo>
                    <a:pt x="145805" y="189750"/>
                  </a:moveTo>
                  <a:lnTo>
                    <a:pt x="209279" y="189750"/>
                  </a:lnTo>
                  <a:cubicBezTo>
                    <a:pt x="219884" y="189750"/>
                    <a:pt x="228490" y="198349"/>
                    <a:pt x="228490" y="208944"/>
                  </a:cubicBezTo>
                  <a:cubicBezTo>
                    <a:pt x="228490" y="219539"/>
                    <a:pt x="219884" y="228138"/>
                    <a:pt x="209279" y="228138"/>
                  </a:cubicBezTo>
                  <a:lnTo>
                    <a:pt x="145805" y="228138"/>
                  </a:lnTo>
                  <a:cubicBezTo>
                    <a:pt x="135201" y="228138"/>
                    <a:pt x="126594" y="219539"/>
                    <a:pt x="126594" y="208944"/>
                  </a:cubicBezTo>
                  <a:cubicBezTo>
                    <a:pt x="126594" y="198349"/>
                    <a:pt x="135201" y="189750"/>
                    <a:pt x="145805" y="189750"/>
                  </a:cubicBezTo>
                  <a:close/>
                  <a:moveTo>
                    <a:pt x="70060" y="133174"/>
                  </a:moveTo>
                  <a:lnTo>
                    <a:pt x="70060" y="442788"/>
                  </a:lnTo>
                  <a:lnTo>
                    <a:pt x="538355" y="442788"/>
                  </a:lnTo>
                  <a:lnTo>
                    <a:pt x="538355" y="133174"/>
                  </a:lnTo>
                  <a:close/>
                  <a:moveTo>
                    <a:pt x="38410" y="69962"/>
                  </a:moveTo>
                  <a:lnTo>
                    <a:pt x="38410" y="94817"/>
                  </a:lnTo>
                  <a:lnTo>
                    <a:pt x="570005" y="94817"/>
                  </a:lnTo>
                  <a:lnTo>
                    <a:pt x="570005" y="69962"/>
                  </a:lnTo>
                  <a:close/>
                  <a:moveTo>
                    <a:pt x="304208" y="0"/>
                  </a:moveTo>
                  <a:cubicBezTo>
                    <a:pt x="314809" y="0"/>
                    <a:pt x="323413" y="8592"/>
                    <a:pt x="323413" y="19178"/>
                  </a:cubicBezTo>
                  <a:lnTo>
                    <a:pt x="323413" y="31606"/>
                  </a:lnTo>
                  <a:lnTo>
                    <a:pt x="589210" y="31606"/>
                  </a:lnTo>
                  <a:cubicBezTo>
                    <a:pt x="599811" y="31606"/>
                    <a:pt x="608415" y="40197"/>
                    <a:pt x="608415" y="50784"/>
                  </a:cubicBezTo>
                  <a:lnTo>
                    <a:pt x="608415" y="113995"/>
                  </a:lnTo>
                  <a:cubicBezTo>
                    <a:pt x="608415" y="124582"/>
                    <a:pt x="599811" y="133174"/>
                    <a:pt x="589210" y="133174"/>
                  </a:cubicBezTo>
                  <a:lnTo>
                    <a:pt x="576765" y="133174"/>
                  </a:lnTo>
                  <a:lnTo>
                    <a:pt x="576765" y="461967"/>
                  </a:lnTo>
                  <a:cubicBezTo>
                    <a:pt x="576765" y="472553"/>
                    <a:pt x="568161" y="481145"/>
                    <a:pt x="557560" y="481145"/>
                  </a:cubicBezTo>
                  <a:lnTo>
                    <a:pt x="342618" y="481145"/>
                  </a:lnTo>
                  <a:lnTo>
                    <a:pt x="414521" y="576883"/>
                  </a:lnTo>
                  <a:cubicBezTo>
                    <a:pt x="420974" y="585321"/>
                    <a:pt x="419284" y="597442"/>
                    <a:pt x="410680" y="603733"/>
                  </a:cubicBezTo>
                  <a:cubicBezTo>
                    <a:pt x="407300" y="606341"/>
                    <a:pt x="403306" y="607568"/>
                    <a:pt x="399157" y="607568"/>
                  </a:cubicBezTo>
                  <a:cubicBezTo>
                    <a:pt x="393319" y="607568"/>
                    <a:pt x="387634" y="604960"/>
                    <a:pt x="383793" y="599897"/>
                  </a:cubicBezTo>
                  <a:lnTo>
                    <a:pt x="323413" y="519348"/>
                  </a:lnTo>
                  <a:lnTo>
                    <a:pt x="323413" y="588390"/>
                  </a:lnTo>
                  <a:cubicBezTo>
                    <a:pt x="323413" y="598976"/>
                    <a:pt x="314809" y="607568"/>
                    <a:pt x="304208" y="607568"/>
                  </a:cubicBezTo>
                  <a:cubicBezTo>
                    <a:pt x="293607" y="607568"/>
                    <a:pt x="285003" y="598976"/>
                    <a:pt x="285003" y="588390"/>
                  </a:cubicBezTo>
                  <a:lnTo>
                    <a:pt x="285003" y="519348"/>
                  </a:lnTo>
                  <a:lnTo>
                    <a:pt x="224622" y="599897"/>
                  </a:lnTo>
                  <a:cubicBezTo>
                    <a:pt x="220781" y="604960"/>
                    <a:pt x="215096" y="607568"/>
                    <a:pt x="209258" y="607568"/>
                  </a:cubicBezTo>
                  <a:cubicBezTo>
                    <a:pt x="205110" y="607568"/>
                    <a:pt x="201115" y="606341"/>
                    <a:pt x="197735" y="603733"/>
                  </a:cubicBezTo>
                  <a:cubicBezTo>
                    <a:pt x="189131" y="597442"/>
                    <a:pt x="187441" y="585321"/>
                    <a:pt x="193894" y="576883"/>
                  </a:cubicBezTo>
                  <a:lnTo>
                    <a:pt x="265798" y="481145"/>
                  </a:lnTo>
                  <a:lnTo>
                    <a:pt x="50855" y="481145"/>
                  </a:lnTo>
                  <a:cubicBezTo>
                    <a:pt x="40253" y="481145"/>
                    <a:pt x="31650" y="472553"/>
                    <a:pt x="31650" y="461967"/>
                  </a:cubicBezTo>
                  <a:lnTo>
                    <a:pt x="31650" y="133174"/>
                  </a:lnTo>
                  <a:lnTo>
                    <a:pt x="19205" y="133174"/>
                  </a:lnTo>
                  <a:cubicBezTo>
                    <a:pt x="8604" y="133174"/>
                    <a:pt x="0" y="124582"/>
                    <a:pt x="0" y="113995"/>
                  </a:cubicBezTo>
                  <a:lnTo>
                    <a:pt x="0" y="50784"/>
                  </a:lnTo>
                  <a:cubicBezTo>
                    <a:pt x="0" y="40197"/>
                    <a:pt x="8604" y="31606"/>
                    <a:pt x="19205" y="31606"/>
                  </a:cubicBezTo>
                  <a:lnTo>
                    <a:pt x="285003" y="31606"/>
                  </a:lnTo>
                  <a:lnTo>
                    <a:pt x="285003" y="19178"/>
                  </a:lnTo>
                  <a:cubicBezTo>
                    <a:pt x="285003" y="8592"/>
                    <a:pt x="293607" y="0"/>
                    <a:pt x="304208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56" name="Shape 5600"/>
            <p:cNvSpPr/>
            <p:nvPr/>
          </p:nvSpPr>
          <p:spPr>
            <a:xfrm>
              <a:off x="4671996" y="2634298"/>
              <a:ext cx="507309" cy="35394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28575" tIns="28575" rIns="28575" bIns="28575" numCol="1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lvl1pPr algn="ctr">
                <a:defRPr sz="3500">
                  <a:solidFill>
                    <a:srgbClr val="000000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rPr lang="en-US" altLang="zh-CN" sz="1350" b="1">
                  <a:solidFill>
                    <a:schemeClr val="bg1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01</a:t>
              </a:r>
              <a:endParaRPr sz="1350" b="1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57" name="Shape 5600"/>
            <p:cNvSpPr/>
            <p:nvPr/>
          </p:nvSpPr>
          <p:spPr>
            <a:xfrm>
              <a:off x="4707761" y="4931112"/>
              <a:ext cx="507309" cy="35394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28575" tIns="28575" rIns="28575" bIns="28575" numCol="1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lvl1pPr algn="ctr">
                <a:defRPr sz="3500">
                  <a:solidFill>
                    <a:srgbClr val="000000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rPr lang="en-US" altLang="zh-CN" sz="1350" b="1">
                  <a:solidFill>
                    <a:schemeClr val="bg1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04</a:t>
              </a:r>
              <a:endParaRPr sz="1350" b="1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58" name="Shape 5600"/>
            <p:cNvSpPr/>
            <p:nvPr/>
          </p:nvSpPr>
          <p:spPr>
            <a:xfrm>
              <a:off x="6968975" y="2599364"/>
              <a:ext cx="507309" cy="35394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28575" tIns="28575" rIns="28575" bIns="28575" numCol="1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lvl1pPr algn="ctr">
                <a:defRPr sz="3500">
                  <a:solidFill>
                    <a:srgbClr val="000000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rPr lang="en-US" altLang="zh-CN" sz="1350" b="1">
                  <a:solidFill>
                    <a:schemeClr val="bg1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02</a:t>
              </a:r>
              <a:endParaRPr sz="1350" b="1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59" name="Shape 5600"/>
            <p:cNvSpPr/>
            <p:nvPr/>
          </p:nvSpPr>
          <p:spPr>
            <a:xfrm>
              <a:off x="7017489" y="4898459"/>
              <a:ext cx="507309" cy="35394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28575" tIns="28575" rIns="28575" bIns="28575" numCol="1" anchor="ctr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lvl1pPr algn="ctr">
                <a:defRPr sz="3500">
                  <a:solidFill>
                    <a:srgbClr val="000000"/>
                  </a:solidFill>
                  <a:latin typeface="Lato Regular"/>
                  <a:ea typeface="Lato Regular"/>
                  <a:cs typeface="Lato Regular"/>
                  <a:sym typeface="Lato Regular"/>
                </a:defRPr>
              </a:lvl1pPr>
            </a:lstStyle>
            <a:p>
              <a:r>
                <a:rPr lang="en-US" altLang="zh-CN" sz="1350" b="1">
                  <a:solidFill>
                    <a:schemeClr val="bg1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03</a:t>
              </a:r>
              <a:endParaRPr sz="1350" b="1">
                <a:solidFill>
                  <a:schemeClr val="bg1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  <p:grpSp>
        <p:nvGrpSpPr>
          <p:cNvPr id="65" name="组合 32"/>
          <p:cNvGrpSpPr/>
          <p:nvPr/>
        </p:nvGrpSpPr>
        <p:grpSpPr>
          <a:xfrm>
            <a:off x="2137105" y="1423537"/>
            <a:ext cx="1693856" cy="1111867"/>
            <a:chOff x="7374892" y="1735641"/>
            <a:chExt cx="2449411" cy="1785232"/>
          </a:xfrm>
        </p:grpSpPr>
        <p:sp>
          <p:nvSpPr>
            <p:cNvPr id="66" name="文本框 36"/>
            <p:cNvSpPr txBox="1"/>
            <p:nvPr/>
          </p:nvSpPr>
          <p:spPr>
            <a:xfrm>
              <a:off x="7374892" y="2220996"/>
              <a:ext cx="2449411" cy="12998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vi-VN" altLang="zh-CN" smtClean="0">
                  <a:solidFill>
                    <a:schemeClr val="tx1"/>
                  </a:solidFill>
                  <a:latin typeface="+mj-lt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Xây </a:t>
              </a:r>
              <a:r>
                <a:rPr lang="vi-VN" altLang="zh-CN">
                  <a:solidFill>
                    <a:schemeClr val="tx1"/>
                  </a:solidFill>
                  <a:latin typeface="+mj-lt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dựng cộng đồng độc giả, tác giả từ mọi nơi trên </a:t>
              </a:r>
              <a:r>
                <a:rPr lang="vi-VN" altLang="zh-CN" smtClean="0">
                  <a:solidFill>
                    <a:schemeClr val="tx1"/>
                  </a:solidFill>
                  <a:latin typeface="+mj-lt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thế</a:t>
              </a:r>
              <a:r>
                <a:rPr lang="en-US" altLang="zh-CN" smtClean="0">
                  <a:solidFill>
                    <a:schemeClr val="tx1"/>
                  </a:solidFill>
                  <a:latin typeface="+mj-lt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+mj-lt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giới</a:t>
              </a:r>
              <a:endParaRPr lang="en-US" altLang="zh-CN">
                <a:solidFill>
                  <a:schemeClr val="tx1"/>
                </a:solidFill>
                <a:latin typeface="+mj-lt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67" name="文本框 37"/>
            <p:cNvSpPr txBox="1"/>
            <p:nvPr/>
          </p:nvSpPr>
          <p:spPr>
            <a:xfrm>
              <a:off x="7596374" y="1735641"/>
              <a:ext cx="2075039" cy="65529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800" b="1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N</a:t>
              </a:r>
              <a:r>
                <a:rPr lang="en-US" altLang="zh-CN" sz="1800" b="1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ội</a:t>
              </a:r>
              <a:r>
                <a:rPr lang="en-US" altLang="zh-CN" sz="1800" b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Dung</a:t>
              </a:r>
              <a:endParaRPr lang="zh-CN" altLang="en-US" sz="1800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</p:grpSp>
      <p:grpSp>
        <p:nvGrpSpPr>
          <p:cNvPr id="68" name="组合 38"/>
          <p:cNvGrpSpPr/>
          <p:nvPr/>
        </p:nvGrpSpPr>
        <p:grpSpPr>
          <a:xfrm>
            <a:off x="5269230" y="1437709"/>
            <a:ext cx="2430225" cy="1385808"/>
            <a:chOff x="7240650" y="1587288"/>
            <a:chExt cx="2155105" cy="2122177"/>
          </a:xfrm>
        </p:grpSpPr>
        <p:sp>
          <p:nvSpPr>
            <p:cNvPr id="69" name="文本框 39"/>
            <p:cNvSpPr txBox="1"/>
            <p:nvPr/>
          </p:nvSpPr>
          <p:spPr>
            <a:xfrm>
              <a:off x="7356284" y="2093629"/>
              <a:ext cx="2039471" cy="161583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vi-VN" altLang="zh-CN">
                  <a:solidFill>
                    <a:schemeClr val="tx1"/>
                  </a:solidFill>
                  <a:latin typeface="+mj-lt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 đề  tài được thực hiện gần 4  tháng  tính từ  ngày 26/07/2021 đến ngày </a:t>
              </a:r>
            </a:p>
            <a:p>
              <a:pPr algn="ctr">
                <a:lnSpc>
                  <a:spcPct val="114000"/>
                </a:lnSpc>
              </a:pPr>
              <a:r>
                <a:rPr lang="vi-VN" altLang="zh-CN">
                  <a:solidFill>
                    <a:schemeClr val="tx1"/>
                  </a:solidFill>
                  <a:latin typeface="+mj-lt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19/11/2021.</a:t>
              </a:r>
              <a:endParaRPr lang="en-US" altLang="zh-CN">
                <a:solidFill>
                  <a:schemeClr val="tx1"/>
                </a:solidFill>
                <a:latin typeface="+mj-lt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70" name="文本框 40"/>
            <p:cNvSpPr txBox="1"/>
            <p:nvPr/>
          </p:nvSpPr>
          <p:spPr>
            <a:xfrm>
              <a:off x="7240650" y="1587288"/>
              <a:ext cx="2075038" cy="62498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800" b="1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Thời</a:t>
              </a:r>
              <a:r>
                <a:rPr lang="en-US" altLang="zh-CN" sz="1800" b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sz="1800" b="1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Gian</a:t>
              </a:r>
              <a:endParaRPr lang="zh-CN" altLang="en-US" sz="1800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</p:grpSp>
      <p:grpSp>
        <p:nvGrpSpPr>
          <p:cNvPr id="71" name="组合 41"/>
          <p:cNvGrpSpPr/>
          <p:nvPr/>
        </p:nvGrpSpPr>
        <p:grpSpPr>
          <a:xfrm>
            <a:off x="2105882" y="3122453"/>
            <a:ext cx="1837156" cy="901390"/>
            <a:chOff x="7159610" y="1581692"/>
            <a:chExt cx="2656632" cy="1447287"/>
          </a:xfrm>
        </p:grpSpPr>
        <p:sp>
          <p:nvSpPr>
            <p:cNvPr id="72" name="文本框 42"/>
            <p:cNvSpPr txBox="1"/>
            <p:nvPr/>
          </p:nvSpPr>
          <p:spPr>
            <a:xfrm>
              <a:off x="7159610" y="2092113"/>
              <a:ext cx="2656632" cy="93686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vi-VN" altLang="zh-CN">
                  <a:solidFill>
                    <a:schemeClr val="tx1"/>
                  </a:solidFill>
                  <a:latin typeface="+mj-lt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rPr>
                <a:t>Cho mọi đối tượng đam mê đọc sách.</a:t>
              </a:r>
              <a:endParaRPr lang="en-US" altLang="zh-CN">
                <a:solidFill>
                  <a:schemeClr val="tx1"/>
                </a:solidFill>
                <a:latin typeface="+mj-lt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73" name="文本框 43"/>
            <p:cNvSpPr txBox="1"/>
            <p:nvPr/>
          </p:nvSpPr>
          <p:spPr>
            <a:xfrm>
              <a:off x="7316899" y="1581692"/>
              <a:ext cx="2319021" cy="65529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800" b="1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Không</a:t>
              </a:r>
              <a:r>
                <a:rPr lang="en-US" altLang="zh-CN" sz="1800" b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sz="1800" b="1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Gian</a:t>
              </a:r>
              <a:endParaRPr lang="zh-CN" altLang="en-US" sz="1800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</p:grpSp>
      <p:grpSp>
        <p:nvGrpSpPr>
          <p:cNvPr id="75" name="组合 44"/>
          <p:cNvGrpSpPr/>
          <p:nvPr/>
        </p:nvGrpSpPr>
        <p:grpSpPr>
          <a:xfrm>
            <a:off x="5378839" y="3117242"/>
            <a:ext cx="2520509" cy="1379324"/>
            <a:chOff x="7265949" y="1396048"/>
            <a:chExt cx="2416944" cy="2990450"/>
          </a:xfrm>
        </p:grpSpPr>
        <p:sp>
          <p:nvSpPr>
            <p:cNvPr id="76" name="文本框 45"/>
            <p:cNvSpPr txBox="1"/>
            <p:nvPr/>
          </p:nvSpPr>
          <p:spPr>
            <a:xfrm>
              <a:off x="7265949" y="2056592"/>
              <a:ext cx="2416944" cy="232990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Cung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cấp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nguồn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tài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liệu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cần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thiết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cho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bạn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đọc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.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Tạo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môi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trường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văn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minh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giữa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bạn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đọc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và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độc</a:t>
              </a:r>
              <a:r>
                <a:rPr lang="en-US" altLang="zh-CN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giả</a:t>
              </a:r>
              <a:endParaRPr lang="en-US" altLang="zh-CN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  <p:sp>
          <p:nvSpPr>
            <p:cNvPr id="77" name="文本框 46"/>
            <p:cNvSpPr txBox="1"/>
            <p:nvPr/>
          </p:nvSpPr>
          <p:spPr>
            <a:xfrm>
              <a:off x="7317408" y="1396048"/>
              <a:ext cx="2075038" cy="88483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1800" b="1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M</a:t>
              </a:r>
              <a:r>
                <a:rPr lang="en-US" altLang="zh-CN" sz="1800" b="1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ục</a:t>
              </a:r>
              <a:r>
                <a:rPr lang="en-US" altLang="zh-CN" sz="1800" b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 </a:t>
              </a:r>
              <a:r>
                <a:rPr lang="en-US" altLang="zh-CN" sz="1800" b="1" err="1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T</a:t>
              </a:r>
              <a:r>
                <a:rPr lang="en-US" altLang="zh-CN" sz="1800" b="1" err="1" smtClean="0">
                  <a:solidFill>
                    <a:schemeClr val="tx1"/>
                  </a:solidFill>
                  <a:latin typeface="Times New Roman" panose="02020603050405020304" pitchFamily="18" charset="0"/>
                  <a:ea typeface="Barlow Condensed" panose="00000506000000000000" charset="0"/>
                  <a:cs typeface="Times New Roman" panose="02020603050405020304" pitchFamily="18" charset="0"/>
                  <a:sym typeface="Barlow Condensed" panose="00000506000000000000" charset="0"/>
                </a:rPr>
                <a:t>iêu</a:t>
              </a:r>
              <a:endParaRPr lang="zh-CN" altLang="en-US" sz="1800" b="1">
                <a:solidFill>
                  <a:schemeClr val="tx1"/>
                </a:solidFill>
                <a:latin typeface="Times New Roman" panose="02020603050405020304" pitchFamily="18" charset="0"/>
                <a:ea typeface="Barlow Condensed" panose="00000506000000000000" charset="0"/>
                <a:cs typeface="Times New Roman" panose="02020603050405020304" pitchFamily="18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032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2096750" y="1572748"/>
            <a:ext cx="5802600" cy="18381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 smtClean="0"/>
              <a:t>Mô</a:t>
            </a:r>
            <a:r>
              <a:rPr lang="en-US" smtClean="0"/>
              <a:t> </a:t>
            </a:r>
            <a:r>
              <a:rPr lang="en-US" err="1"/>
              <a:t>T</a:t>
            </a:r>
            <a:r>
              <a:rPr lang="en-US" err="1" smtClean="0"/>
              <a:t>ả</a:t>
            </a:r>
            <a:r>
              <a:rPr lang="en-US" smtClean="0"/>
              <a:t> </a:t>
            </a:r>
            <a:r>
              <a:rPr lang="en-US" err="1" smtClean="0"/>
              <a:t>Đối</a:t>
            </a:r>
            <a:r>
              <a:rPr lang="en-US" smtClean="0"/>
              <a:t> </a:t>
            </a:r>
            <a:r>
              <a:rPr lang="en-US" err="1"/>
              <a:t>T</a:t>
            </a:r>
            <a:r>
              <a:rPr lang="en-US" err="1" smtClean="0"/>
              <a:t>ượng</a:t>
            </a:r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23" name="组合 2"/>
          <p:cNvGrpSpPr/>
          <p:nvPr/>
        </p:nvGrpSpPr>
        <p:grpSpPr>
          <a:xfrm>
            <a:off x="1220389" y="764661"/>
            <a:ext cx="2297089" cy="1681845"/>
            <a:chOff x="1211263" y="1790700"/>
            <a:chExt cx="4598987" cy="3465513"/>
          </a:xfrm>
        </p:grpSpPr>
        <p:sp>
          <p:nvSpPr>
            <p:cNvPr id="24" name="Freeform 5"/>
            <p:cNvSpPr>
              <a:spLocks noEditPoints="1"/>
            </p:cNvSpPr>
            <p:nvPr/>
          </p:nvSpPr>
          <p:spPr bwMode="auto">
            <a:xfrm>
              <a:off x="1211263" y="2925763"/>
              <a:ext cx="2351087" cy="2330450"/>
            </a:xfrm>
            <a:custGeom>
              <a:avLst/>
              <a:gdLst>
                <a:gd name="T0" fmla="*/ 561 w 1122"/>
                <a:gd name="T1" fmla="*/ 97 h 1112"/>
                <a:gd name="T2" fmla="*/ 515 w 1122"/>
                <a:gd name="T3" fmla="*/ 100 h 1112"/>
                <a:gd name="T4" fmla="*/ 457 w 1122"/>
                <a:gd name="T5" fmla="*/ 0 h 1112"/>
                <a:gd name="T6" fmla="*/ 318 w 1122"/>
                <a:gd name="T7" fmla="*/ 45 h 1112"/>
                <a:gd name="T8" fmla="*/ 330 w 1122"/>
                <a:gd name="T9" fmla="*/ 160 h 1112"/>
                <a:gd name="T10" fmla="*/ 256 w 1122"/>
                <a:gd name="T11" fmla="*/ 214 h 1112"/>
                <a:gd name="T12" fmla="*/ 151 w 1122"/>
                <a:gd name="T13" fmla="*/ 167 h 1112"/>
                <a:gd name="T14" fmla="*/ 64 w 1122"/>
                <a:gd name="T15" fmla="*/ 286 h 1112"/>
                <a:gd name="T16" fmla="*/ 141 w 1122"/>
                <a:gd name="T17" fmla="*/ 372 h 1112"/>
                <a:gd name="T18" fmla="*/ 113 w 1122"/>
                <a:gd name="T19" fmla="*/ 459 h 1112"/>
                <a:gd name="T20" fmla="*/ 0 w 1122"/>
                <a:gd name="T21" fmla="*/ 483 h 1112"/>
                <a:gd name="T22" fmla="*/ 0 w 1122"/>
                <a:gd name="T23" fmla="*/ 630 h 1112"/>
                <a:gd name="T24" fmla="*/ 113 w 1122"/>
                <a:gd name="T25" fmla="*/ 654 h 1112"/>
                <a:gd name="T26" fmla="*/ 142 w 1122"/>
                <a:gd name="T27" fmla="*/ 740 h 1112"/>
                <a:gd name="T28" fmla="*/ 65 w 1122"/>
                <a:gd name="T29" fmla="*/ 826 h 1112"/>
                <a:gd name="T30" fmla="*/ 151 w 1122"/>
                <a:gd name="T31" fmla="*/ 945 h 1112"/>
                <a:gd name="T32" fmla="*/ 257 w 1122"/>
                <a:gd name="T33" fmla="*/ 898 h 1112"/>
                <a:gd name="T34" fmla="*/ 330 w 1122"/>
                <a:gd name="T35" fmla="*/ 952 h 1112"/>
                <a:gd name="T36" fmla="*/ 318 w 1122"/>
                <a:gd name="T37" fmla="*/ 1067 h 1112"/>
                <a:gd name="T38" fmla="*/ 458 w 1122"/>
                <a:gd name="T39" fmla="*/ 1112 h 1112"/>
                <a:gd name="T40" fmla="*/ 516 w 1122"/>
                <a:gd name="T41" fmla="*/ 1012 h 1112"/>
                <a:gd name="T42" fmla="*/ 562 w 1122"/>
                <a:gd name="T43" fmla="*/ 1014 h 1112"/>
                <a:gd name="T44" fmla="*/ 607 w 1122"/>
                <a:gd name="T45" fmla="*/ 1012 h 1112"/>
                <a:gd name="T46" fmla="*/ 665 w 1122"/>
                <a:gd name="T47" fmla="*/ 1112 h 1112"/>
                <a:gd name="T48" fmla="*/ 805 w 1122"/>
                <a:gd name="T49" fmla="*/ 1066 h 1112"/>
                <a:gd name="T50" fmla="*/ 793 w 1122"/>
                <a:gd name="T51" fmla="*/ 952 h 1112"/>
                <a:gd name="T52" fmla="*/ 866 w 1122"/>
                <a:gd name="T53" fmla="*/ 898 h 1112"/>
                <a:gd name="T54" fmla="*/ 972 w 1122"/>
                <a:gd name="T55" fmla="*/ 945 h 1112"/>
                <a:gd name="T56" fmla="*/ 1058 w 1122"/>
                <a:gd name="T57" fmla="*/ 826 h 1112"/>
                <a:gd name="T58" fmla="*/ 981 w 1122"/>
                <a:gd name="T59" fmla="*/ 740 h 1112"/>
                <a:gd name="T60" fmla="*/ 1009 w 1122"/>
                <a:gd name="T61" fmla="*/ 653 h 1112"/>
                <a:gd name="T62" fmla="*/ 1122 w 1122"/>
                <a:gd name="T63" fmla="*/ 629 h 1112"/>
                <a:gd name="T64" fmla="*/ 1122 w 1122"/>
                <a:gd name="T65" fmla="*/ 482 h 1112"/>
                <a:gd name="T66" fmla="*/ 1009 w 1122"/>
                <a:gd name="T67" fmla="*/ 458 h 1112"/>
                <a:gd name="T68" fmla="*/ 981 w 1122"/>
                <a:gd name="T69" fmla="*/ 371 h 1112"/>
                <a:gd name="T70" fmla="*/ 1058 w 1122"/>
                <a:gd name="T71" fmla="*/ 285 h 1112"/>
                <a:gd name="T72" fmla="*/ 972 w 1122"/>
                <a:gd name="T73" fmla="*/ 167 h 1112"/>
                <a:gd name="T74" fmla="*/ 866 w 1122"/>
                <a:gd name="T75" fmla="*/ 213 h 1112"/>
                <a:gd name="T76" fmla="*/ 792 w 1122"/>
                <a:gd name="T77" fmla="*/ 160 h 1112"/>
                <a:gd name="T78" fmla="*/ 804 w 1122"/>
                <a:gd name="T79" fmla="*/ 45 h 1112"/>
                <a:gd name="T80" fmla="*/ 664 w 1122"/>
                <a:gd name="T81" fmla="*/ 0 h 1112"/>
                <a:gd name="T82" fmla="*/ 606 w 1122"/>
                <a:gd name="T83" fmla="*/ 100 h 1112"/>
                <a:gd name="T84" fmla="*/ 561 w 1122"/>
                <a:gd name="T85" fmla="*/ 97 h 1112"/>
                <a:gd name="T86" fmla="*/ 967 w 1122"/>
                <a:gd name="T87" fmla="*/ 556 h 1112"/>
                <a:gd name="T88" fmla="*/ 562 w 1122"/>
                <a:gd name="T89" fmla="*/ 962 h 1112"/>
                <a:gd name="T90" fmla="*/ 155 w 1122"/>
                <a:gd name="T91" fmla="*/ 556 h 1112"/>
                <a:gd name="T92" fmla="*/ 561 w 1122"/>
                <a:gd name="T93" fmla="*/ 150 h 1112"/>
                <a:gd name="T94" fmla="*/ 967 w 1122"/>
                <a:gd name="T95" fmla="*/ 556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22" h="1112">
                  <a:moveTo>
                    <a:pt x="561" y="97"/>
                  </a:moveTo>
                  <a:cubicBezTo>
                    <a:pt x="546" y="97"/>
                    <a:pt x="530" y="98"/>
                    <a:pt x="515" y="10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318" y="45"/>
                    <a:pt x="318" y="45"/>
                    <a:pt x="318" y="45"/>
                  </a:cubicBezTo>
                  <a:cubicBezTo>
                    <a:pt x="330" y="160"/>
                    <a:pt x="330" y="160"/>
                    <a:pt x="330" y="160"/>
                  </a:cubicBezTo>
                  <a:cubicBezTo>
                    <a:pt x="303" y="176"/>
                    <a:pt x="279" y="194"/>
                    <a:pt x="256" y="214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64" y="286"/>
                    <a:pt x="64" y="286"/>
                    <a:pt x="64" y="286"/>
                  </a:cubicBezTo>
                  <a:cubicBezTo>
                    <a:pt x="141" y="372"/>
                    <a:pt x="141" y="372"/>
                    <a:pt x="141" y="372"/>
                  </a:cubicBezTo>
                  <a:cubicBezTo>
                    <a:pt x="129" y="399"/>
                    <a:pt x="120" y="428"/>
                    <a:pt x="113" y="459"/>
                  </a:cubicBezTo>
                  <a:cubicBezTo>
                    <a:pt x="0" y="483"/>
                    <a:pt x="0" y="483"/>
                    <a:pt x="0" y="483"/>
                  </a:cubicBezTo>
                  <a:cubicBezTo>
                    <a:pt x="0" y="630"/>
                    <a:pt x="0" y="630"/>
                    <a:pt x="0" y="630"/>
                  </a:cubicBezTo>
                  <a:cubicBezTo>
                    <a:pt x="113" y="654"/>
                    <a:pt x="113" y="654"/>
                    <a:pt x="113" y="654"/>
                  </a:cubicBezTo>
                  <a:cubicBezTo>
                    <a:pt x="120" y="684"/>
                    <a:pt x="129" y="713"/>
                    <a:pt x="142" y="740"/>
                  </a:cubicBezTo>
                  <a:cubicBezTo>
                    <a:pt x="65" y="826"/>
                    <a:pt x="65" y="826"/>
                    <a:pt x="65" y="826"/>
                  </a:cubicBezTo>
                  <a:cubicBezTo>
                    <a:pt x="151" y="945"/>
                    <a:pt x="151" y="945"/>
                    <a:pt x="151" y="945"/>
                  </a:cubicBezTo>
                  <a:cubicBezTo>
                    <a:pt x="257" y="898"/>
                    <a:pt x="257" y="898"/>
                    <a:pt x="257" y="898"/>
                  </a:cubicBezTo>
                  <a:cubicBezTo>
                    <a:pt x="279" y="919"/>
                    <a:pt x="304" y="936"/>
                    <a:pt x="330" y="952"/>
                  </a:cubicBezTo>
                  <a:cubicBezTo>
                    <a:pt x="318" y="1067"/>
                    <a:pt x="318" y="1067"/>
                    <a:pt x="318" y="1067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516" y="1012"/>
                    <a:pt x="516" y="1012"/>
                    <a:pt x="516" y="1012"/>
                  </a:cubicBezTo>
                  <a:cubicBezTo>
                    <a:pt x="531" y="1014"/>
                    <a:pt x="546" y="1014"/>
                    <a:pt x="562" y="1014"/>
                  </a:cubicBezTo>
                  <a:cubicBezTo>
                    <a:pt x="577" y="1014"/>
                    <a:pt x="592" y="1013"/>
                    <a:pt x="607" y="1012"/>
                  </a:cubicBezTo>
                  <a:cubicBezTo>
                    <a:pt x="665" y="1112"/>
                    <a:pt x="665" y="1112"/>
                    <a:pt x="665" y="1112"/>
                  </a:cubicBezTo>
                  <a:cubicBezTo>
                    <a:pt x="805" y="1066"/>
                    <a:pt x="805" y="1066"/>
                    <a:pt x="805" y="1066"/>
                  </a:cubicBezTo>
                  <a:cubicBezTo>
                    <a:pt x="793" y="952"/>
                    <a:pt x="793" y="952"/>
                    <a:pt x="793" y="952"/>
                  </a:cubicBezTo>
                  <a:cubicBezTo>
                    <a:pt x="819" y="936"/>
                    <a:pt x="844" y="918"/>
                    <a:pt x="866" y="898"/>
                  </a:cubicBezTo>
                  <a:cubicBezTo>
                    <a:pt x="972" y="945"/>
                    <a:pt x="972" y="945"/>
                    <a:pt x="972" y="945"/>
                  </a:cubicBezTo>
                  <a:cubicBezTo>
                    <a:pt x="1058" y="826"/>
                    <a:pt x="1058" y="826"/>
                    <a:pt x="1058" y="826"/>
                  </a:cubicBezTo>
                  <a:cubicBezTo>
                    <a:pt x="981" y="740"/>
                    <a:pt x="981" y="740"/>
                    <a:pt x="981" y="740"/>
                  </a:cubicBezTo>
                  <a:cubicBezTo>
                    <a:pt x="993" y="712"/>
                    <a:pt x="1003" y="683"/>
                    <a:pt x="1009" y="653"/>
                  </a:cubicBezTo>
                  <a:cubicBezTo>
                    <a:pt x="1122" y="629"/>
                    <a:pt x="1122" y="629"/>
                    <a:pt x="1122" y="629"/>
                  </a:cubicBezTo>
                  <a:cubicBezTo>
                    <a:pt x="1122" y="482"/>
                    <a:pt x="1122" y="482"/>
                    <a:pt x="1122" y="482"/>
                  </a:cubicBezTo>
                  <a:cubicBezTo>
                    <a:pt x="1009" y="458"/>
                    <a:pt x="1009" y="458"/>
                    <a:pt x="1009" y="458"/>
                  </a:cubicBezTo>
                  <a:cubicBezTo>
                    <a:pt x="1003" y="428"/>
                    <a:pt x="993" y="399"/>
                    <a:pt x="981" y="371"/>
                  </a:cubicBezTo>
                  <a:cubicBezTo>
                    <a:pt x="1058" y="285"/>
                    <a:pt x="1058" y="285"/>
                    <a:pt x="1058" y="285"/>
                  </a:cubicBezTo>
                  <a:cubicBezTo>
                    <a:pt x="972" y="167"/>
                    <a:pt x="972" y="167"/>
                    <a:pt x="972" y="167"/>
                  </a:cubicBezTo>
                  <a:cubicBezTo>
                    <a:pt x="866" y="213"/>
                    <a:pt x="866" y="213"/>
                    <a:pt x="866" y="213"/>
                  </a:cubicBezTo>
                  <a:cubicBezTo>
                    <a:pt x="843" y="193"/>
                    <a:pt x="819" y="175"/>
                    <a:pt x="792" y="160"/>
                  </a:cubicBezTo>
                  <a:cubicBezTo>
                    <a:pt x="804" y="45"/>
                    <a:pt x="804" y="45"/>
                    <a:pt x="804" y="45"/>
                  </a:cubicBezTo>
                  <a:cubicBezTo>
                    <a:pt x="664" y="0"/>
                    <a:pt x="664" y="0"/>
                    <a:pt x="664" y="0"/>
                  </a:cubicBezTo>
                  <a:cubicBezTo>
                    <a:pt x="606" y="100"/>
                    <a:pt x="606" y="100"/>
                    <a:pt x="606" y="100"/>
                  </a:cubicBezTo>
                  <a:cubicBezTo>
                    <a:pt x="592" y="98"/>
                    <a:pt x="576" y="97"/>
                    <a:pt x="561" y="97"/>
                  </a:cubicBezTo>
                  <a:close/>
                  <a:moveTo>
                    <a:pt x="967" y="556"/>
                  </a:moveTo>
                  <a:cubicBezTo>
                    <a:pt x="968" y="780"/>
                    <a:pt x="786" y="962"/>
                    <a:pt x="562" y="962"/>
                  </a:cubicBezTo>
                  <a:cubicBezTo>
                    <a:pt x="337" y="962"/>
                    <a:pt x="155" y="781"/>
                    <a:pt x="155" y="556"/>
                  </a:cubicBezTo>
                  <a:cubicBezTo>
                    <a:pt x="155" y="332"/>
                    <a:pt x="337" y="150"/>
                    <a:pt x="561" y="150"/>
                  </a:cubicBezTo>
                  <a:cubicBezTo>
                    <a:pt x="785" y="149"/>
                    <a:pt x="967" y="331"/>
                    <a:pt x="967" y="55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5" name="Freeform 6"/>
            <p:cNvSpPr>
              <a:spLocks noEditPoints="1"/>
            </p:cNvSpPr>
            <p:nvPr/>
          </p:nvSpPr>
          <p:spPr bwMode="auto">
            <a:xfrm>
              <a:off x="2908300" y="1790700"/>
              <a:ext cx="1746250" cy="1731963"/>
            </a:xfrm>
            <a:custGeom>
              <a:avLst/>
              <a:gdLst>
                <a:gd name="T0" fmla="*/ 416 w 833"/>
                <a:gd name="T1" fmla="*/ 72 h 826"/>
                <a:gd name="T2" fmla="*/ 383 w 833"/>
                <a:gd name="T3" fmla="*/ 74 h 826"/>
                <a:gd name="T4" fmla="*/ 340 w 833"/>
                <a:gd name="T5" fmla="*/ 0 h 826"/>
                <a:gd name="T6" fmla="*/ 236 w 833"/>
                <a:gd name="T7" fmla="*/ 34 h 826"/>
                <a:gd name="T8" fmla="*/ 245 w 833"/>
                <a:gd name="T9" fmla="*/ 119 h 826"/>
                <a:gd name="T10" fmla="*/ 190 w 833"/>
                <a:gd name="T11" fmla="*/ 159 h 826"/>
                <a:gd name="T12" fmla="*/ 112 w 833"/>
                <a:gd name="T13" fmla="*/ 124 h 826"/>
                <a:gd name="T14" fmla="*/ 48 w 833"/>
                <a:gd name="T15" fmla="*/ 212 h 826"/>
                <a:gd name="T16" fmla="*/ 105 w 833"/>
                <a:gd name="T17" fmla="*/ 276 h 826"/>
                <a:gd name="T18" fmla="*/ 84 w 833"/>
                <a:gd name="T19" fmla="*/ 341 h 826"/>
                <a:gd name="T20" fmla="*/ 0 w 833"/>
                <a:gd name="T21" fmla="*/ 359 h 826"/>
                <a:gd name="T22" fmla="*/ 0 w 833"/>
                <a:gd name="T23" fmla="*/ 468 h 826"/>
                <a:gd name="T24" fmla="*/ 84 w 833"/>
                <a:gd name="T25" fmla="*/ 486 h 826"/>
                <a:gd name="T26" fmla="*/ 105 w 833"/>
                <a:gd name="T27" fmla="*/ 550 h 826"/>
                <a:gd name="T28" fmla="*/ 48 w 833"/>
                <a:gd name="T29" fmla="*/ 614 h 826"/>
                <a:gd name="T30" fmla="*/ 112 w 833"/>
                <a:gd name="T31" fmla="*/ 702 h 826"/>
                <a:gd name="T32" fmla="*/ 190 w 833"/>
                <a:gd name="T33" fmla="*/ 667 h 826"/>
                <a:gd name="T34" fmla="*/ 245 w 833"/>
                <a:gd name="T35" fmla="*/ 707 h 826"/>
                <a:gd name="T36" fmla="*/ 236 w 833"/>
                <a:gd name="T37" fmla="*/ 792 h 826"/>
                <a:gd name="T38" fmla="*/ 340 w 833"/>
                <a:gd name="T39" fmla="*/ 826 h 826"/>
                <a:gd name="T40" fmla="*/ 383 w 833"/>
                <a:gd name="T41" fmla="*/ 752 h 826"/>
                <a:gd name="T42" fmla="*/ 417 w 833"/>
                <a:gd name="T43" fmla="*/ 753 h 826"/>
                <a:gd name="T44" fmla="*/ 451 w 833"/>
                <a:gd name="T45" fmla="*/ 752 h 826"/>
                <a:gd name="T46" fmla="*/ 494 w 833"/>
                <a:gd name="T47" fmla="*/ 826 h 826"/>
                <a:gd name="T48" fmla="*/ 597 w 833"/>
                <a:gd name="T49" fmla="*/ 792 h 826"/>
                <a:gd name="T50" fmla="*/ 589 w 833"/>
                <a:gd name="T51" fmla="*/ 707 h 826"/>
                <a:gd name="T52" fmla="*/ 643 w 833"/>
                <a:gd name="T53" fmla="*/ 667 h 826"/>
                <a:gd name="T54" fmla="*/ 722 w 833"/>
                <a:gd name="T55" fmla="*/ 702 h 826"/>
                <a:gd name="T56" fmla="*/ 786 w 833"/>
                <a:gd name="T57" fmla="*/ 613 h 826"/>
                <a:gd name="T58" fmla="*/ 728 w 833"/>
                <a:gd name="T59" fmla="*/ 550 h 826"/>
                <a:gd name="T60" fmla="*/ 749 w 833"/>
                <a:gd name="T61" fmla="*/ 485 h 826"/>
                <a:gd name="T62" fmla="*/ 833 w 833"/>
                <a:gd name="T63" fmla="*/ 467 h 826"/>
                <a:gd name="T64" fmla="*/ 833 w 833"/>
                <a:gd name="T65" fmla="*/ 358 h 826"/>
                <a:gd name="T66" fmla="*/ 749 w 833"/>
                <a:gd name="T67" fmla="*/ 340 h 826"/>
                <a:gd name="T68" fmla="*/ 728 w 833"/>
                <a:gd name="T69" fmla="*/ 276 h 826"/>
                <a:gd name="T70" fmla="*/ 786 w 833"/>
                <a:gd name="T71" fmla="*/ 212 h 826"/>
                <a:gd name="T72" fmla="*/ 721 w 833"/>
                <a:gd name="T73" fmla="*/ 124 h 826"/>
                <a:gd name="T74" fmla="*/ 643 w 833"/>
                <a:gd name="T75" fmla="*/ 159 h 826"/>
                <a:gd name="T76" fmla="*/ 588 w 833"/>
                <a:gd name="T77" fmla="*/ 119 h 826"/>
                <a:gd name="T78" fmla="*/ 597 w 833"/>
                <a:gd name="T79" fmla="*/ 34 h 826"/>
                <a:gd name="T80" fmla="*/ 493 w 833"/>
                <a:gd name="T81" fmla="*/ 0 h 826"/>
                <a:gd name="T82" fmla="*/ 450 w 833"/>
                <a:gd name="T83" fmla="*/ 74 h 826"/>
                <a:gd name="T84" fmla="*/ 416 w 833"/>
                <a:gd name="T85" fmla="*/ 72 h 826"/>
                <a:gd name="T86" fmla="*/ 718 w 833"/>
                <a:gd name="T87" fmla="*/ 413 h 826"/>
                <a:gd name="T88" fmla="*/ 417 w 833"/>
                <a:gd name="T89" fmla="*/ 715 h 826"/>
                <a:gd name="T90" fmla="*/ 115 w 833"/>
                <a:gd name="T91" fmla="*/ 413 h 826"/>
                <a:gd name="T92" fmla="*/ 416 w 833"/>
                <a:gd name="T93" fmla="*/ 111 h 826"/>
                <a:gd name="T94" fmla="*/ 718 w 833"/>
                <a:gd name="T95" fmla="*/ 413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33" h="826">
                  <a:moveTo>
                    <a:pt x="416" y="72"/>
                  </a:moveTo>
                  <a:cubicBezTo>
                    <a:pt x="405" y="72"/>
                    <a:pt x="394" y="73"/>
                    <a:pt x="383" y="74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45" y="119"/>
                    <a:pt x="245" y="119"/>
                    <a:pt x="245" y="119"/>
                  </a:cubicBezTo>
                  <a:cubicBezTo>
                    <a:pt x="225" y="131"/>
                    <a:pt x="207" y="144"/>
                    <a:pt x="190" y="159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105" y="276"/>
                    <a:pt x="105" y="276"/>
                    <a:pt x="105" y="276"/>
                  </a:cubicBezTo>
                  <a:cubicBezTo>
                    <a:pt x="96" y="297"/>
                    <a:pt x="89" y="318"/>
                    <a:pt x="84" y="341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0" y="468"/>
                    <a:pt x="0" y="468"/>
                    <a:pt x="0" y="468"/>
                  </a:cubicBezTo>
                  <a:cubicBezTo>
                    <a:pt x="84" y="486"/>
                    <a:pt x="84" y="486"/>
                    <a:pt x="84" y="486"/>
                  </a:cubicBezTo>
                  <a:cubicBezTo>
                    <a:pt x="89" y="508"/>
                    <a:pt x="96" y="529"/>
                    <a:pt x="105" y="550"/>
                  </a:cubicBezTo>
                  <a:cubicBezTo>
                    <a:pt x="48" y="614"/>
                    <a:pt x="48" y="614"/>
                    <a:pt x="48" y="614"/>
                  </a:cubicBezTo>
                  <a:cubicBezTo>
                    <a:pt x="112" y="702"/>
                    <a:pt x="112" y="702"/>
                    <a:pt x="112" y="702"/>
                  </a:cubicBezTo>
                  <a:cubicBezTo>
                    <a:pt x="190" y="667"/>
                    <a:pt x="190" y="667"/>
                    <a:pt x="190" y="667"/>
                  </a:cubicBezTo>
                  <a:cubicBezTo>
                    <a:pt x="207" y="682"/>
                    <a:pt x="226" y="695"/>
                    <a:pt x="245" y="707"/>
                  </a:cubicBezTo>
                  <a:cubicBezTo>
                    <a:pt x="236" y="792"/>
                    <a:pt x="236" y="792"/>
                    <a:pt x="236" y="792"/>
                  </a:cubicBezTo>
                  <a:cubicBezTo>
                    <a:pt x="340" y="826"/>
                    <a:pt x="340" y="826"/>
                    <a:pt x="340" y="826"/>
                  </a:cubicBezTo>
                  <a:cubicBezTo>
                    <a:pt x="383" y="752"/>
                    <a:pt x="383" y="752"/>
                    <a:pt x="383" y="752"/>
                  </a:cubicBezTo>
                  <a:cubicBezTo>
                    <a:pt x="394" y="753"/>
                    <a:pt x="406" y="753"/>
                    <a:pt x="417" y="753"/>
                  </a:cubicBezTo>
                  <a:cubicBezTo>
                    <a:pt x="428" y="753"/>
                    <a:pt x="440" y="753"/>
                    <a:pt x="451" y="752"/>
                  </a:cubicBezTo>
                  <a:cubicBezTo>
                    <a:pt x="494" y="826"/>
                    <a:pt x="494" y="826"/>
                    <a:pt x="494" y="826"/>
                  </a:cubicBezTo>
                  <a:cubicBezTo>
                    <a:pt x="597" y="792"/>
                    <a:pt x="597" y="792"/>
                    <a:pt x="597" y="792"/>
                  </a:cubicBezTo>
                  <a:cubicBezTo>
                    <a:pt x="589" y="707"/>
                    <a:pt x="589" y="707"/>
                    <a:pt x="589" y="707"/>
                  </a:cubicBezTo>
                  <a:cubicBezTo>
                    <a:pt x="608" y="695"/>
                    <a:pt x="626" y="682"/>
                    <a:pt x="643" y="667"/>
                  </a:cubicBezTo>
                  <a:cubicBezTo>
                    <a:pt x="722" y="702"/>
                    <a:pt x="722" y="702"/>
                    <a:pt x="722" y="702"/>
                  </a:cubicBezTo>
                  <a:cubicBezTo>
                    <a:pt x="786" y="613"/>
                    <a:pt x="786" y="613"/>
                    <a:pt x="786" y="613"/>
                  </a:cubicBezTo>
                  <a:cubicBezTo>
                    <a:pt x="728" y="550"/>
                    <a:pt x="728" y="550"/>
                    <a:pt x="728" y="550"/>
                  </a:cubicBezTo>
                  <a:cubicBezTo>
                    <a:pt x="737" y="529"/>
                    <a:pt x="745" y="508"/>
                    <a:pt x="749" y="485"/>
                  </a:cubicBezTo>
                  <a:cubicBezTo>
                    <a:pt x="833" y="467"/>
                    <a:pt x="833" y="467"/>
                    <a:pt x="833" y="467"/>
                  </a:cubicBezTo>
                  <a:cubicBezTo>
                    <a:pt x="833" y="358"/>
                    <a:pt x="833" y="358"/>
                    <a:pt x="833" y="358"/>
                  </a:cubicBezTo>
                  <a:cubicBezTo>
                    <a:pt x="749" y="340"/>
                    <a:pt x="749" y="340"/>
                    <a:pt x="749" y="340"/>
                  </a:cubicBezTo>
                  <a:cubicBezTo>
                    <a:pt x="744" y="318"/>
                    <a:pt x="737" y="296"/>
                    <a:pt x="728" y="276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721" y="124"/>
                    <a:pt x="721" y="124"/>
                    <a:pt x="721" y="124"/>
                  </a:cubicBezTo>
                  <a:cubicBezTo>
                    <a:pt x="643" y="159"/>
                    <a:pt x="643" y="159"/>
                    <a:pt x="643" y="159"/>
                  </a:cubicBezTo>
                  <a:cubicBezTo>
                    <a:pt x="626" y="144"/>
                    <a:pt x="608" y="130"/>
                    <a:pt x="588" y="119"/>
                  </a:cubicBezTo>
                  <a:cubicBezTo>
                    <a:pt x="597" y="34"/>
                    <a:pt x="597" y="34"/>
                    <a:pt x="597" y="34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50" y="74"/>
                    <a:pt x="450" y="74"/>
                    <a:pt x="450" y="74"/>
                  </a:cubicBezTo>
                  <a:cubicBezTo>
                    <a:pt x="439" y="73"/>
                    <a:pt x="428" y="72"/>
                    <a:pt x="416" y="72"/>
                  </a:cubicBezTo>
                  <a:close/>
                  <a:moveTo>
                    <a:pt x="718" y="413"/>
                  </a:moveTo>
                  <a:cubicBezTo>
                    <a:pt x="718" y="579"/>
                    <a:pt x="583" y="714"/>
                    <a:pt x="417" y="715"/>
                  </a:cubicBezTo>
                  <a:cubicBezTo>
                    <a:pt x="250" y="715"/>
                    <a:pt x="115" y="580"/>
                    <a:pt x="115" y="413"/>
                  </a:cubicBezTo>
                  <a:cubicBezTo>
                    <a:pt x="115" y="247"/>
                    <a:pt x="250" y="111"/>
                    <a:pt x="416" y="111"/>
                  </a:cubicBezTo>
                  <a:cubicBezTo>
                    <a:pt x="583" y="111"/>
                    <a:pt x="718" y="246"/>
                    <a:pt x="718" y="41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6" name="Freeform 7"/>
            <p:cNvSpPr>
              <a:spLocks noEditPoints="1"/>
            </p:cNvSpPr>
            <p:nvPr/>
          </p:nvSpPr>
          <p:spPr bwMode="auto">
            <a:xfrm>
              <a:off x="3570288" y="3673475"/>
              <a:ext cx="1441450" cy="1428750"/>
            </a:xfrm>
            <a:custGeom>
              <a:avLst/>
              <a:gdLst>
                <a:gd name="T0" fmla="*/ 344 w 688"/>
                <a:gd name="T1" fmla="*/ 60 h 682"/>
                <a:gd name="T2" fmla="*/ 316 w 688"/>
                <a:gd name="T3" fmla="*/ 61 h 682"/>
                <a:gd name="T4" fmla="*/ 280 w 688"/>
                <a:gd name="T5" fmla="*/ 0 h 682"/>
                <a:gd name="T6" fmla="*/ 195 w 688"/>
                <a:gd name="T7" fmla="*/ 28 h 682"/>
                <a:gd name="T8" fmla="*/ 202 w 688"/>
                <a:gd name="T9" fmla="*/ 98 h 682"/>
                <a:gd name="T10" fmla="*/ 157 w 688"/>
                <a:gd name="T11" fmla="*/ 131 h 682"/>
                <a:gd name="T12" fmla="*/ 92 w 688"/>
                <a:gd name="T13" fmla="*/ 103 h 682"/>
                <a:gd name="T14" fmla="*/ 39 w 688"/>
                <a:gd name="T15" fmla="*/ 175 h 682"/>
                <a:gd name="T16" fmla="*/ 87 w 688"/>
                <a:gd name="T17" fmla="*/ 228 h 682"/>
                <a:gd name="T18" fmla="*/ 69 w 688"/>
                <a:gd name="T19" fmla="*/ 281 h 682"/>
                <a:gd name="T20" fmla="*/ 0 w 688"/>
                <a:gd name="T21" fmla="*/ 296 h 682"/>
                <a:gd name="T22" fmla="*/ 0 w 688"/>
                <a:gd name="T23" fmla="*/ 386 h 682"/>
                <a:gd name="T24" fmla="*/ 69 w 688"/>
                <a:gd name="T25" fmla="*/ 401 h 682"/>
                <a:gd name="T26" fmla="*/ 87 w 688"/>
                <a:gd name="T27" fmla="*/ 454 h 682"/>
                <a:gd name="T28" fmla="*/ 39 w 688"/>
                <a:gd name="T29" fmla="*/ 507 h 682"/>
                <a:gd name="T30" fmla="*/ 93 w 688"/>
                <a:gd name="T31" fmla="*/ 580 h 682"/>
                <a:gd name="T32" fmla="*/ 157 w 688"/>
                <a:gd name="T33" fmla="*/ 551 h 682"/>
                <a:gd name="T34" fmla="*/ 202 w 688"/>
                <a:gd name="T35" fmla="*/ 584 h 682"/>
                <a:gd name="T36" fmla="*/ 195 w 688"/>
                <a:gd name="T37" fmla="*/ 654 h 682"/>
                <a:gd name="T38" fmla="*/ 281 w 688"/>
                <a:gd name="T39" fmla="*/ 682 h 682"/>
                <a:gd name="T40" fmla="*/ 316 w 688"/>
                <a:gd name="T41" fmla="*/ 621 h 682"/>
                <a:gd name="T42" fmla="*/ 344 w 688"/>
                <a:gd name="T43" fmla="*/ 622 h 682"/>
                <a:gd name="T44" fmla="*/ 372 w 688"/>
                <a:gd name="T45" fmla="*/ 621 h 682"/>
                <a:gd name="T46" fmla="*/ 408 w 688"/>
                <a:gd name="T47" fmla="*/ 682 h 682"/>
                <a:gd name="T48" fmla="*/ 493 w 688"/>
                <a:gd name="T49" fmla="*/ 654 h 682"/>
                <a:gd name="T50" fmla="*/ 486 w 688"/>
                <a:gd name="T51" fmla="*/ 584 h 682"/>
                <a:gd name="T52" fmla="*/ 531 w 688"/>
                <a:gd name="T53" fmla="*/ 551 h 682"/>
                <a:gd name="T54" fmla="*/ 596 w 688"/>
                <a:gd name="T55" fmla="*/ 579 h 682"/>
                <a:gd name="T56" fmla="*/ 649 w 688"/>
                <a:gd name="T57" fmla="*/ 506 h 682"/>
                <a:gd name="T58" fmla="*/ 601 w 688"/>
                <a:gd name="T59" fmla="*/ 454 h 682"/>
                <a:gd name="T60" fmla="*/ 619 w 688"/>
                <a:gd name="T61" fmla="*/ 401 h 682"/>
                <a:gd name="T62" fmla="*/ 688 w 688"/>
                <a:gd name="T63" fmla="*/ 386 h 682"/>
                <a:gd name="T64" fmla="*/ 688 w 688"/>
                <a:gd name="T65" fmla="*/ 296 h 682"/>
                <a:gd name="T66" fmla="*/ 619 w 688"/>
                <a:gd name="T67" fmla="*/ 281 h 682"/>
                <a:gd name="T68" fmla="*/ 601 w 688"/>
                <a:gd name="T69" fmla="*/ 228 h 682"/>
                <a:gd name="T70" fmla="*/ 649 w 688"/>
                <a:gd name="T71" fmla="*/ 175 h 682"/>
                <a:gd name="T72" fmla="*/ 596 w 688"/>
                <a:gd name="T73" fmla="*/ 102 h 682"/>
                <a:gd name="T74" fmla="*/ 531 w 688"/>
                <a:gd name="T75" fmla="*/ 131 h 682"/>
                <a:gd name="T76" fmla="*/ 486 w 688"/>
                <a:gd name="T77" fmla="*/ 98 h 682"/>
                <a:gd name="T78" fmla="*/ 493 w 688"/>
                <a:gd name="T79" fmla="*/ 28 h 682"/>
                <a:gd name="T80" fmla="*/ 407 w 688"/>
                <a:gd name="T81" fmla="*/ 0 h 682"/>
                <a:gd name="T82" fmla="*/ 372 w 688"/>
                <a:gd name="T83" fmla="*/ 61 h 682"/>
                <a:gd name="T84" fmla="*/ 344 w 688"/>
                <a:gd name="T85" fmla="*/ 60 h 682"/>
                <a:gd name="T86" fmla="*/ 593 w 688"/>
                <a:gd name="T87" fmla="*/ 341 h 682"/>
                <a:gd name="T88" fmla="*/ 344 w 688"/>
                <a:gd name="T89" fmla="*/ 590 h 682"/>
                <a:gd name="T90" fmla="*/ 95 w 688"/>
                <a:gd name="T91" fmla="*/ 341 h 682"/>
                <a:gd name="T92" fmla="*/ 344 w 688"/>
                <a:gd name="T93" fmla="*/ 92 h 682"/>
                <a:gd name="T94" fmla="*/ 593 w 688"/>
                <a:gd name="T95" fmla="*/ 341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88" h="682">
                  <a:moveTo>
                    <a:pt x="344" y="60"/>
                  </a:moveTo>
                  <a:cubicBezTo>
                    <a:pt x="334" y="60"/>
                    <a:pt x="325" y="60"/>
                    <a:pt x="316" y="61"/>
                  </a:cubicBezTo>
                  <a:cubicBezTo>
                    <a:pt x="280" y="0"/>
                    <a:pt x="280" y="0"/>
                    <a:pt x="280" y="0"/>
                  </a:cubicBezTo>
                  <a:cubicBezTo>
                    <a:pt x="195" y="28"/>
                    <a:pt x="195" y="28"/>
                    <a:pt x="195" y="28"/>
                  </a:cubicBezTo>
                  <a:cubicBezTo>
                    <a:pt x="202" y="98"/>
                    <a:pt x="202" y="98"/>
                    <a:pt x="202" y="98"/>
                  </a:cubicBezTo>
                  <a:cubicBezTo>
                    <a:pt x="186" y="108"/>
                    <a:pt x="171" y="119"/>
                    <a:pt x="157" y="131"/>
                  </a:cubicBezTo>
                  <a:cubicBezTo>
                    <a:pt x="92" y="103"/>
                    <a:pt x="92" y="103"/>
                    <a:pt x="92" y="103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87" y="228"/>
                    <a:pt x="87" y="228"/>
                    <a:pt x="87" y="228"/>
                  </a:cubicBezTo>
                  <a:cubicBezTo>
                    <a:pt x="79" y="245"/>
                    <a:pt x="73" y="263"/>
                    <a:pt x="69" y="281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86"/>
                    <a:pt x="0" y="386"/>
                    <a:pt x="0" y="386"/>
                  </a:cubicBezTo>
                  <a:cubicBezTo>
                    <a:pt x="69" y="401"/>
                    <a:pt x="69" y="401"/>
                    <a:pt x="69" y="401"/>
                  </a:cubicBezTo>
                  <a:cubicBezTo>
                    <a:pt x="73" y="419"/>
                    <a:pt x="79" y="437"/>
                    <a:pt x="87" y="454"/>
                  </a:cubicBezTo>
                  <a:cubicBezTo>
                    <a:pt x="39" y="507"/>
                    <a:pt x="39" y="507"/>
                    <a:pt x="39" y="507"/>
                  </a:cubicBezTo>
                  <a:cubicBezTo>
                    <a:pt x="93" y="580"/>
                    <a:pt x="93" y="580"/>
                    <a:pt x="93" y="580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71" y="563"/>
                    <a:pt x="186" y="574"/>
                    <a:pt x="202" y="584"/>
                  </a:cubicBezTo>
                  <a:cubicBezTo>
                    <a:pt x="195" y="654"/>
                    <a:pt x="195" y="654"/>
                    <a:pt x="195" y="654"/>
                  </a:cubicBezTo>
                  <a:cubicBezTo>
                    <a:pt x="281" y="682"/>
                    <a:pt x="281" y="682"/>
                    <a:pt x="281" y="682"/>
                  </a:cubicBezTo>
                  <a:cubicBezTo>
                    <a:pt x="316" y="621"/>
                    <a:pt x="316" y="621"/>
                    <a:pt x="316" y="621"/>
                  </a:cubicBezTo>
                  <a:cubicBezTo>
                    <a:pt x="325" y="622"/>
                    <a:pt x="335" y="622"/>
                    <a:pt x="344" y="622"/>
                  </a:cubicBezTo>
                  <a:cubicBezTo>
                    <a:pt x="354" y="622"/>
                    <a:pt x="363" y="621"/>
                    <a:pt x="372" y="621"/>
                  </a:cubicBezTo>
                  <a:cubicBezTo>
                    <a:pt x="408" y="682"/>
                    <a:pt x="408" y="682"/>
                    <a:pt x="408" y="682"/>
                  </a:cubicBezTo>
                  <a:cubicBezTo>
                    <a:pt x="493" y="654"/>
                    <a:pt x="493" y="654"/>
                    <a:pt x="493" y="654"/>
                  </a:cubicBezTo>
                  <a:cubicBezTo>
                    <a:pt x="486" y="584"/>
                    <a:pt x="486" y="584"/>
                    <a:pt x="486" y="584"/>
                  </a:cubicBezTo>
                  <a:cubicBezTo>
                    <a:pt x="502" y="574"/>
                    <a:pt x="517" y="563"/>
                    <a:pt x="531" y="551"/>
                  </a:cubicBezTo>
                  <a:cubicBezTo>
                    <a:pt x="596" y="579"/>
                    <a:pt x="596" y="579"/>
                    <a:pt x="596" y="579"/>
                  </a:cubicBezTo>
                  <a:cubicBezTo>
                    <a:pt x="649" y="506"/>
                    <a:pt x="649" y="506"/>
                    <a:pt x="649" y="506"/>
                  </a:cubicBezTo>
                  <a:cubicBezTo>
                    <a:pt x="601" y="454"/>
                    <a:pt x="601" y="454"/>
                    <a:pt x="601" y="454"/>
                  </a:cubicBezTo>
                  <a:cubicBezTo>
                    <a:pt x="609" y="437"/>
                    <a:pt x="615" y="419"/>
                    <a:pt x="619" y="401"/>
                  </a:cubicBezTo>
                  <a:cubicBezTo>
                    <a:pt x="688" y="386"/>
                    <a:pt x="688" y="386"/>
                    <a:pt x="688" y="386"/>
                  </a:cubicBezTo>
                  <a:cubicBezTo>
                    <a:pt x="688" y="296"/>
                    <a:pt x="688" y="296"/>
                    <a:pt x="688" y="296"/>
                  </a:cubicBezTo>
                  <a:cubicBezTo>
                    <a:pt x="619" y="281"/>
                    <a:pt x="619" y="281"/>
                    <a:pt x="619" y="281"/>
                  </a:cubicBezTo>
                  <a:cubicBezTo>
                    <a:pt x="615" y="262"/>
                    <a:pt x="609" y="245"/>
                    <a:pt x="601" y="228"/>
                  </a:cubicBezTo>
                  <a:cubicBezTo>
                    <a:pt x="649" y="175"/>
                    <a:pt x="649" y="175"/>
                    <a:pt x="649" y="175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31" y="131"/>
                    <a:pt x="531" y="131"/>
                    <a:pt x="531" y="131"/>
                  </a:cubicBezTo>
                  <a:cubicBezTo>
                    <a:pt x="517" y="119"/>
                    <a:pt x="502" y="108"/>
                    <a:pt x="486" y="98"/>
                  </a:cubicBezTo>
                  <a:cubicBezTo>
                    <a:pt x="493" y="28"/>
                    <a:pt x="493" y="28"/>
                    <a:pt x="493" y="28"/>
                  </a:cubicBezTo>
                  <a:cubicBezTo>
                    <a:pt x="407" y="0"/>
                    <a:pt x="407" y="0"/>
                    <a:pt x="407" y="0"/>
                  </a:cubicBezTo>
                  <a:cubicBezTo>
                    <a:pt x="372" y="61"/>
                    <a:pt x="372" y="61"/>
                    <a:pt x="372" y="61"/>
                  </a:cubicBezTo>
                  <a:cubicBezTo>
                    <a:pt x="363" y="60"/>
                    <a:pt x="353" y="60"/>
                    <a:pt x="344" y="60"/>
                  </a:cubicBezTo>
                  <a:close/>
                  <a:moveTo>
                    <a:pt x="593" y="341"/>
                  </a:moveTo>
                  <a:cubicBezTo>
                    <a:pt x="593" y="478"/>
                    <a:pt x="482" y="590"/>
                    <a:pt x="344" y="590"/>
                  </a:cubicBezTo>
                  <a:cubicBezTo>
                    <a:pt x="207" y="590"/>
                    <a:pt x="95" y="479"/>
                    <a:pt x="95" y="341"/>
                  </a:cubicBezTo>
                  <a:cubicBezTo>
                    <a:pt x="95" y="204"/>
                    <a:pt x="206" y="92"/>
                    <a:pt x="344" y="92"/>
                  </a:cubicBezTo>
                  <a:cubicBezTo>
                    <a:pt x="481" y="92"/>
                    <a:pt x="593" y="203"/>
                    <a:pt x="593" y="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50"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sp>
          <p:nvSpPr>
            <p:cNvPr id="27" name="Freeform 8"/>
            <p:cNvSpPr>
              <a:spLocks noEditPoints="1"/>
            </p:cNvSpPr>
            <p:nvPr/>
          </p:nvSpPr>
          <p:spPr bwMode="auto">
            <a:xfrm>
              <a:off x="4486275" y="2670175"/>
              <a:ext cx="1323975" cy="1311275"/>
            </a:xfrm>
            <a:custGeom>
              <a:avLst/>
              <a:gdLst>
                <a:gd name="T0" fmla="*/ 315 w 631"/>
                <a:gd name="T1" fmla="*/ 55 h 626"/>
                <a:gd name="T2" fmla="*/ 289 w 631"/>
                <a:gd name="T3" fmla="*/ 57 h 626"/>
                <a:gd name="T4" fmla="*/ 257 w 631"/>
                <a:gd name="T5" fmla="*/ 0 h 626"/>
                <a:gd name="T6" fmla="*/ 178 w 631"/>
                <a:gd name="T7" fmla="*/ 26 h 626"/>
                <a:gd name="T8" fmla="*/ 185 w 631"/>
                <a:gd name="T9" fmla="*/ 91 h 626"/>
                <a:gd name="T10" fmla="*/ 144 w 631"/>
                <a:gd name="T11" fmla="*/ 121 h 626"/>
                <a:gd name="T12" fmla="*/ 84 w 631"/>
                <a:gd name="T13" fmla="*/ 94 h 626"/>
                <a:gd name="T14" fmla="*/ 36 w 631"/>
                <a:gd name="T15" fmla="*/ 161 h 626"/>
                <a:gd name="T16" fmla="*/ 79 w 631"/>
                <a:gd name="T17" fmla="*/ 210 h 626"/>
                <a:gd name="T18" fmla="*/ 63 w 631"/>
                <a:gd name="T19" fmla="*/ 258 h 626"/>
                <a:gd name="T20" fmla="*/ 0 w 631"/>
                <a:gd name="T21" fmla="*/ 272 h 626"/>
                <a:gd name="T22" fmla="*/ 0 w 631"/>
                <a:gd name="T23" fmla="*/ 354 h 626"/>
                <a:gd name="T24" fmla="*/ 63 w 631"/>
                <a:gd name="T25" fmla="*/ 368 h 626"/>
                <a:gd name="T26" fmla="*/ 79 w 631"/>
                <a:gd name="T27" fmla="*/ 417 h 626"/>
                <a:gd name="T28" fmla="*/ 36 w 631"/>
                <a:gd name="T29" fmla="*/ 465 h 626"/>
                <a:gd name="T30" fmla="*/ 85 w 631"/>
                <a:gd name="T31" fmla="*/ 532 h 626"/>
                <a:gd name="T32" fmla="*/ 144 w 631"/>
                <a:gd name="T33" fmla="*/ 506 h 626"/>
                <a:gd name="T34" fmla="*/ 185 w 631"/>
                <a:gd name="T35" fmla="*/ 536 h 626"/>
                <a:gd name="T36" fmla="*/ 179 w 631"/>
                <a:gd name="T37" fmla="*/ 600 h 626"/>
                <a:gd name="T38" fmla="*/ 257 w 631"/>
                <a:gd name="T39" fmla="*/ 626 h 626"/>
                <a:gd name="T40" fmla="*/ 290 w 631"/>
                <a:gd name="T41" fmla="*/ 570 h 626"/>
                <a:gd name="T42" fmla="*/ 315 w 631"/>
                <a:gd name="T43" fmla="*/ 571 h 626"/>
                <a:gd name="T44" fmla="*/ 341 w 631"/>
                <a:gd name="T45" fmla="*/ 569 h 626"/>
                <a:gd name="T46" fmla="*/ 374 w 631"/>
                <a:gd name="T47" fmla="*/ 626 h 626"/>
                <a:gd name="T48" fmla="*/ 452 w 631"/>
                <a:gd name="T49" fmla="*/ 600 h 626"/>
                <a:gd name="T50" fmla="*/ 445 w 631"/>
                <a:gd name="T51" fmla="*/ 535 h 626"/>
                <a:gd name="T52" fmla="*/ 487 w 631"/>
                <a:gd name="T53" fmla="*/ 505 h 626"/>
                <a:gd name="T54" fmla="*/ 546 w 631"/>
                <a:gd name="T55" fmla="*/ 532 h 626"/>
                <a:gd name="T56" fmla="*/ 595 w 631"/>
                <a:gd name="T57" fmla="*/ 465 h 626"/>
                <a:gd name="T58" fmla="*/ 551 w 631"/>
                <a:gd name="T59" fmla="*/ 416 h 626"/>
                <a:gd name="T60" fmla="*/ 567 w 631"/>
                <a:gd name="T61" fmla="*/ 368 h 626"/>
                <a:gd name="T62" fmla="*/ 631 w 631"/>
                <a:gd name="T63" fmla="*/ 354 h 626"/>
                <a:gd name="T64" fmla="*/ 631 w 631"/>
                <a:gd name="T65" fmla="*/ 271 h 626"/>
                <a:gd name="T66" fmla="*/ 567 w 631"/>
                <a:gd name="T67" fmla="*/ 258 h 626"/>
                <a:gd name="T68" fmla="*/ 551 w 631"/>
                <a:gd name="T69" fmla="*/ 209 h 626"/>
                <a:gd name="T70" fmla="*/ 594 w 631"/>
                <a:gd name="T71" fmla="*/ 161 h 626"/>
                <a:gd name="T72" fmla="*/ 546 w 631"/>
                <a:gd name="T73" fmla="*/ 94 h 626"/>
                <a:gd name="T74" fmla="*/ 487 w 631"/>
                <a:gd name="T75" fmla="*/ 120 h 626"/>
                <a:gd name="T76" fmla="*/ 445 w 631"/>
                <a:gd name="T77" fmla="*/ 90 h 626"/>
                <a:gd name="T78" fmla="*/ 452 w 631"/>
                <a:gd name="T79" fmla="*/ 26 h 626"/>
                <a:gd name="T80" fmla="*/ 373 w 631"/>
                <a:gd name="T81" fmla="*/ 0 h 626"/>
                <a:gd name="T82" fmla="*/ 341 w 631"/>
                <a:gd name="T83" fmla="*/ 56 h 626"/>
                <a:gd name="T84" fmla="*/ 315 w 631"/>
                <a:gd name="T85" fmla="*/ 55 h 626"/>
                <a:gd name="T86" fmla="*/ 544 w 631"/>
                <a:gd name="T87" fmla="*/ 313 h 626"/>
                <a:gd name="T88" fmla="*/ 315 w 631"/>
                <a:gd name="T89" fmla="*/ 541 h 626"/>
                <a:gd name="T90" fmla="*/ 87 w 631"/>
                <a:gd name="T91" fmla="*/ 313 h 626"/>
                <a:gd name="T92" fmla="*/ 315 w 631"/>
                <a:gd name="T93" fmla="*/ 85 h 626"/>
                <a:gd name="T94" fmla="*/ 544 w 631"/>
                <a:gd name="T95" fmla="*/ 313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31" h="626">
                  <a:moveTo>
                    <a:pt x="315" y="55"/>
                  </a:moveTo>
                  <a:cubicBezTo>
                    <a:pt x="306" y="55"/>
                    <a:pt x="298" y="56"/>
                    <a:pt x="289" y="57"/>
                  </a:cubicBezTo>
                  <a:cubicBezTo>
                    <a:pt x="257" y="0"/>
                    <a:pt x="257" y="0"/>
                    <a:pt x="257" y="0"/>
                  </a:cubicBezTo>
                  <a:cubicBezTo>
                    <a:pt x="178" y="26"/>
                    <a:pt x="178" y="26"/>
                    <a:pt x="178" y="26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70" y="99"/>
                    <a:pt x="156" y="109"/>
                    <a:pt x="144" y="121"/>
                  </a:cubicBezTo>
                  <a:cubicBezTo>
                    <a:pt x="84" y="94"/>
                    <a:pt x="84" y="94"/>
                    <a:pt x="84" y="94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79" y="210"/>
                    <a:pt x="79" y="210"/>
                    <a:pt x="79" y="210"/>
                  </a:cubicBezTo>
                  <a:cubicBezTo>
                    <a:pt x="72" y="225"/>
                    <a:pt x="67" y="241"/>
                    <a:pt x="63" y="258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63" y="368"/>
                    <a:pt x="63" y="368"/>
                    <a:pt x="63" y="368"/>
                  </a:cubicBezTo>
                  <a:cubicBezTo>
                    <a:pt x="67" y="385"/>
                    <a:pt x="72" y="401"/>
                    <a:pt x="79" y="417"/>
                  </a:cubicBezTo>
                  <a:cubicBezTo>
                    <a:pt x="36" y="465"/>
                    <a:pt x="36" y="465"/>
                    <a:pt x="36" y="465"/>
                  </a:cubicBezTo>
                  <a:cubicBezTo>
                    <a:pt x="85" y="532"/>
                    <a:pt x="85" y="532"/>
                    <a:pt x="85" y="532"/>
                  </a:cubicBezTo>
                  <a:cubicBezTo>
                    <a:pt x="144" y="506"/>
                    <a:pt x="144" y="506"/>
                    <a:pt x="144" y="506"/>
                  </a:cubicBezTo>
                  <a:cubicBezTo>
                    <a:pt x="157" y="517"/>
                    <a:pt x="171" y="527"/>
                    <a:pt x="185" y="536"/>
                  </a:cubicBezTo>
                  <a:cubicBezTo>
                    <a:pt x="179" y="600"/>
                    <a:pt x="179" y="600"/>
                    <a:pt x="179" y="600"/>
                  </a:cubicBezTo>
                  <a:cubicBezTo>
                    <a:pt x="257" y="626"/>
                    <a:pt x="257" y="626"/>
                    <a:pt x="257" y="626"/>
                  </a:cubicBezTo>
                  <a:cubicBezTo>
                    <a:pt x="290" y="570"/>
                    <a:pt x="290" y="570"/>
                    <a:pt x="290" y="570"/>
                  </a:cubicBezTo>
                  <a:cubicBezTo>
                    <a:pt x="298" y="570"/>
                    <a:pt x="307" y="571"/>
                    <a:pt x="315" y="571"/>
                  </a:cubicBezTo>
                  <a:cubicBezTo>
                    <a:pt x="324" y="571"/>
                    <a:pt x="333" y="570"/>
                    <a:pt x="341" y="569"/>
                  </a:cubicBezTo>
                  <a:cubicBezTo>
                    <a:pt x="374" y="626"/>
                    <a:pt x="374" y="626"/>
                    <a:pt x="374" y="626"/>
                  </a:cubicBezTo>
                  <a:cubicBezTo>
                    <a:pt x="452" y="600"/>
                    <a:pt x="452" y="600"/>
                    <a:pt x="452" y="600"/>
                  </a:cubicBezTo>
                  <a:cubicBezTo>
                    <a:pt x="445" y="535"/>
                    <a:pt x="445" y="535"/>
                    <a:pt x="445" y="535"/>
                  </a:cubicBezTo>
                  <a:cubicBezTo>
                    <a:pt x="460" y="527"/>
                    <a:pt x="474" y="517"/>
                    <a:pt x="487" y="505"/>
                  </a:cubicBezTo>
                  <a:cubicBezTo>
                    <a:pt x="546" y="532"/>
                    <a:pt x="546" y="532"/>
                    <a:pt x="546" y="532"/>
                  </a:cubicBezTo>
                  <a:cubicBezTo>
                    <a:pt x="595" y="465"/>
                    <a:pt x="595" y="465"/>
                    <a:pt x="595" y="465"/>
                  </a:cubicBezTo>
                  <a:cubicBezTo>
                    <a:pt x="551" y="416"/>
                    <a:pt x="551" y="416"/>
                    <a:pt x="551" y="416"/>
                  </a:cubicBezTo>
                  <a:cubicBezTo>
                    <a:pt x="558" y="401"/>
                    <a:pt x="563" y="385"/>
                    <a:pt x="567" y="368"/>
                  </a:cubicBezTo>
                  <a:cubicBezTo>
                    <a:pt x="631" y="354"/>
                    <a:pt x="631" y="354"/>
                    <a:pt x="631" y="354"/>
                  </a:cubicBezTo>
                  <a:cubicBezTo>
                    <a:pt x="631" y="271"/>
                    <a:pt x="631" y="271"/>
                    <a:pt x="631" y="271"/>
                  </a:cubicBezTo>
                  <a:cubicBezTo>
                    <a:pt x="567" y="258"/>
                    <a:pt x="567" y="258"/>
                    <a:pt x="567" y="258"/>
                  </a:cubicBezTo>
                  <a:cubicBezTo>
                    <a:pt x="563" y="241"/>
                    <a:pt x="558" y="225"/>
                    <a:pt x="551" y="209"/>
                  </a:cubicBezTo>
                  <a:cubicBezTo>
                    <a:pt x="594" y="161"/>
                    <a:pt x="594" y="161"/>
                    <a:pt x="594" y="161"/>
                  </a:cubicBezTo>
                  <a:cubicBezTo>
                    <a:pt x="546" y="94"/>
                    <a:pt x="546" y="94"/>
                    <a:pt x="546" y="94"/>
                  </a:cubicBezTo>
                  <a:cubicBezTo>
                    <a:pt x="487" y="120"/>
                    <a:pt x="487" y="120"/>
                    <a:pt x="487" y="120"/>
                  </a:cubicBezTo>
                  <a:cubicBezTo>
                    <a:pt x="474" y="109"/>
                    <a:pt x="460" y="99"/>
                    <a:pt x="445" y="90"/>
                  </a:cubicBezTo>
                  <a:cubicBezTo>
                    <a:pt x="452" y="26"/>
                    <a:pt x="452" y="26"/>
                    <a:pt x="452" y="26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41" y="56"/>
                    <a:pt x="341" y="56"/>
                    <a:pt x="341" y="56"/>
                  </a:cubicBezTo>
                  <a:cubicBezTo>
                    <a:pt x="332" y="56"/>
                    <a:pt x="324" y="55"/>
                    <a:pt x="315" y="55"/>
                  </a:cubicBezTo>
                  <a:close/>
                  <a:moveTo>
                    <a:pt x="544" y="313"/>
                  </a:moveTo>
                  <a:cubicBezTo>
                    <a:pt x="544" y="439"/>
                    <a:pt x="441" y="541"/>
                    <a:pt x="315" y="541"/>
                  </a:cubicBezTo>
                  <a:cubicBezTo>
                    <a:pt x="189" y="541"/>
                    <a:pt x="87" y="439"/>
                    <a:pt x="87" y="313"/>
                  </a:cubicBezTo>
                  <a:cubicBezTo>
                    <a:pt x="87" y="187"/>
                    <a:pt x="189" y="85"/>
                    <a:pt x="315" y="85"/>
                  </a:cubicBezTo>
                  <a:cubicBezTo>
                    <a:pt x="441" y="85"/>
                    <a:pt x="543" y="187"/>
                    <a:pt x="544" y="31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  <p:grpSp>
          <p:nvGrpSpPr>
            <p:cNvPr id="28" name="组合 6"/>
            <p:cNvGrpSpPr/>
            <p:nvPr/>
          </p:nvGrpSpPr>
          <p:grpSpPr bwMode="auto">
            <a:xfrm>
              <a:off x="3548063" y="2327275"/>
              <a:ext cx="509587" cy="581025"/>
              <a:chOff x="3449685" y="3025235"/>
              <a:chExt cx="509588" cy="581026"/>
            </a:xfrm>
            <a:solidFill>
              <a:schemeClr val="accent2"/>
            </a:solidFill>
          </p:grpSpPr>
          <p:sp>
            <p:nvSpPr>
              <p:cNvPr id="35" name="Freeform 20"/>
              <p:cNvSpPr>
                <a:spLocks noEditPoints="1"/>
              </p:cNvSpPr>
              <p:nvPr/>
            </p:nvSpPr>
            <p:spPr bwMode="auto">
              <a:xfrm>
                <a:off x="3675110" y="3025235"/>
                <a:ext cx="219075" cy="177800"/>
              </a:xfrm>
              <a:custGeom>
                <a:avLst/>
                <a:gdLst>
                  <a:gd name="T0" fmla="*/ 39 w 62"/>
                  <a:gd name="T1" fmla="*/ 12 h 50"/>
                  <a:gd name="T2" fmla="*/ 39 w 62"/>
                  <a:gd name="T3" fmla="*/ 12 h 50"/>
                  <a:gd name="T4" fmla="*/ 45 w 62"/>
                  <a:gd name="T5" fmla="*/ 14 h 50"/>
                  <a:gd name="T6" fmla="*/ 46 w 62"/>
                  <a:gd name="T7" fmla="*/ 18 h 50"/>
                  <a:gd name="T8" fmla="*/ 40 w 62"/>
                  <a:gd name="T9" fmla="*/ 29 h 50"/>
                  <a:gd name="T10" fmla="*/ 20 w 62"/>
                  <a:gd name="T11" fmla="*/ 38 h 50"/>
                  <a:gd name="T12" fmla="*/ 17 w 62"/>
                  <a:gd name="T13" fmla="*/ 38 h 50"/>
                  <a:gd name="T14" fmla="*/ 17 w 62"/>
                  <a:gd name="T15" fmla="*/ 38 h 50"/>
                  <a:gd name="T16" fmla="*/ 26 w 62"/>
                  <a:gd name="T17" fmla="*/ 18 h 50"/>
                  <a:gd name="T18" fmla="*/ 39 w 62"/>
                  <a:gd name="T19" fmla="*/ 12 h 50"/>
                  <a:gd name="T20" fmla="*/ 39 w 62"/>
                  <a:gd name="T21" fmla="*/ 0 h 50"/>
                  <a:gd name="T22" fmla="*/ 17 w 62"/>
                  <a:gd name="T23" fmla="*/ 9 h 50"/>
                  <a:gd name="T24" fmla="*/ 8 w 62"/>
                  <a:gd name="T25" fmla="*/ 47 h 50"/>
                  <a:gd name="T26" fmla="*/ 20 w 62"/>
                  <a:gd name="T27" fmla="*/ 50 h 50"/>
                  <a:gd name="T28" fmla="*/ 49 w 62"/>
                  <a:gd name="T29" fmla="*/ 38 h 50"/>
                  <a:gd name="T30" fmla="*/ 53 w 62"/>
                  <a:gd name="T31" fmla="*/ 5 h 50"/>
                  <a:gd name="T32" fmla="*/ 39 w 62"/>
                  <a:gd name="T33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2" h="50">
                    <a:moveTo>
                      <a:pt x="39" y="12"/>
                    </a:moveTo>
                    <a:cubicBezTo>
                      <a:pt x="39" y="12"/>
                      <a:pt x="39" y="12"/>
                      <a:pt x="39" y="12"/>
                    </a:cubicBezTo>
                    <a:cubicBezTo>
                      <a:pt x="41" y="12"/>
                      <a:pt x="43" y="12"/>
                      <a:pt x="45" y="14"/>
                    </a:cubicBezTo>
                    <a:cubicBezTo>
                      <a:pt x="45" y="14"/>
                      <a:pt x="46" y="15"/>
                      <a:pt x="46" y="18"/>
                    </a:cubicBezTo>
                    <a:cubicBezTo>
                      <a:pt x="46" y="21"/>
                      <a:pt x="45" y="25"/>
                      <a:pt x="40" y="29"/>
                    </a:cubicBezTo>
                    <a:cubicBezTo>
                      <a:pt x="35" y="34"/>
                      <a:pt x="26" y="38"/>
                      <a:pt x="20" y="38"/>
                    </a:cubicBezTo>
                    <a:cubicBezTo>
                      <a:pt x="18" y="38"/>
                      <a:pt x="17" y="38"/>
                      <a:pt x="17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6" y="35"/>
                      <a:pt x="18" y="25"/>
                      <a:pt x="26" y="18"/>
                    </a:cubicBezTo>
                    <a:cubicBezTo>
                      <a:pt x="30" y="14"/>
                      <a:pt x="35" y="12"/>
                      <a:pt x="39" y="12"/>
                    </a:cubicBezTo>
                    <a:moveTo>
                      <a:pt x="39" y="0"/>
                    </a:moveTo>
                    <a:cubicBezTo>
                      <a:pt x="32" y="0"/>
                      <a:pt x="24" y="3"/>
                      <a:pt x="17" y="9"/>
                    </a:cubicBezTo>
                    <a:cubicBezTo>
                      <a:pt x="6" y="19"/>
                      <a:pt x="0" y="38"/>
                      <a:pt x="8" y="47"/>
                    </a:cubicBezTo>
                    <a:cubicBezTo>
                      <a:pt x="11" y="49"/>
                      <a:pt x="15" y="50"/>
                      <a:pt x="20" y="50"/>
                    </a:cubicBezTo>
                    <a:cubicBezTo>
                      <a:pt x="29" y="50"/>
                      <a:pt x="41" y="45"/>
                      <a:pt x="49" y="38"/>
                    </a:cubicBezTo>
                    <a:cubicBezTo>
                      <a:pt x="60" y="28"/>
                      <a:pt x="62" y="13"/>
                      <a:pt x="53" y="5"/>
                    </a:cubicBezTo>
                    <a:cubicBezTo>
                      <a:pt x="50" y="1"/>
                      <a:pt x="45" y="0"/>
                      <a:pt x="39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6" name="Freeform 21"/>
              <p:cNvSpPr>
                <a:spLocks noEditPoints="1"/>
              </p:cNvSpPr>
              <p:nvPr/>
            </p:nvSpPr>
            <p:spPr bwMode="auto">
              <a:xfrm>
                <a:off x="3513185" y="3025235"/>
                <a:ext cx="219075" cy="177800"/>
              </a:xfrm>
              <a:custGeom>
                <a:avLst/>
                <a:gdLst>
                  <a:gd name="T0" fmla="*/ 23 w 62"/>
                  <a:gd name="T1" fmla="*/ 12 h 50"/>
                  <a:gd name="T2" fmla="*/ 36 w 62"/>
                  <a:gd name="T3" fmla="*/ 18 h 50"/>
                  <a:gd name="T4" fmla="*/ 45 w 62"/>
                  <a:gd name="T5" fmla="*/ 38 h 50"/>
                  <a:gd name="T6" fmla="*/ 42 w 62"/>
                  <a:gd name="T7" fmla="*/ 38 h 50"/>
                  <a:gd name="T8" fmla="*/ 22 w 62"/>
                  <a:gd name="T9" fmla="*/ 29 h 50"/>
                  <a:gd name="T10" fmla="*/ 16 w 62"/>
                  <a:gd name="T11" fmla="*/ 18 h 50"/>
                  <a:gd name="T12" fmla="*/ 17 w 62"/>
                  <a:gd name="T13" fmla="*/ 14 h 50"/>
                  <a:gd name="T14" fmla="*/ 23 w 62"/>
                  <a:gd name="T15" fmla="*/ 12 h 50"/>
                  <a:gd name="T16" fmla="*/ 23 w 62"/>
                  <a:gd name="T17" fmla="*/ 0 h 50"/>
                  <a:gd name="T18" fmla="*/ 9 w 62"/>
                  <a:gd name="T19" fmla="*/ 5 h 50"/>
                  <a:gd name="T20" fmla="*/ 13 w 62"/>
                  <a:gd name="T21" fmla="*/ 38 h 50"/>
                  <a:gd name="T22" fmla="*/ 42 w 62"/>
                  <a:gd name="T23" fmla="*/ 50 h 50"/>
                  <a:gd name="T24" fmla="*/ 54 w 62"/>
                  <a:gd name="T25" fmla="*/ 47 h 50"/>
                  <a:gd name="T26" fmla="*/ 45 w 62"/>
                  <a:gd name="T27" fmla="*/ 9 h 50"/>
                  <a:gd name="T28" fmla="*/ 23 w 62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2" h="50">
                    <a:moveTo>
                      <a:pt x="23" y="12"/>
                    </a:moveTo>
                    <a:cubicBezTo>
                      <a:pt x="27" y="12"/>
                      <a:pt x="32" y="14"/>
                      <a:pt x="36" y="18"/>
                    </a:cubicBezTo>
                    <a:cubicBezTo>
                      <a:pt x="44" y="25"/>
                      <a:pt x="46" y="35"/>
                      <a:pt x="45" y="38"/>
                    </a:cubicBezTo>
                    <a:cubicBezTo>
                      <a:pt x="45" y="38"/>
                      <a:pt x="45" y="38"/>
                      <a:pt x="42" y="38"/>
                    </a:cubicBezTo>
                    <a:cubicBezTo>
                      <a:pt x="36" y="38"/>
                      <a:pt x="27" y="34"/>
                      <a:pt x="22" y="29"/>
                    </a:cubicBezTo>
                    <a:cubicBezTo>
                      <a:pt x="17" y="25"/>
                      <a:pt x="16" y="21"/>
                      <a:pt x="16" y="18"/>
                    </a:cubicBezTo>
                    <a:cubicBezTo>
                      <a:pt x="16" y="15"/>
                      <a:pt x="17" y="14"/>
                      <a:pt x="17" y="14"/>
                    </a:cubicBezTo>
                    <a:cubicBezTo>
                      <a:pt x="19" y="12"/>
                      <a:pt x="21" y="12"/>
                      <a:pt x="23" y="12"/>
                    </a:cubicBezTo>
                    <a:moveTo>
                      <a:pt x="23" y="0"/>
                    </a:moveTo>
                    <a:cubicBezTo>
                      <a:pt x="17" y="0"/>
                      <a:pt x="12" y="1"/>
                      <a:pt x="9" y="5"/>
                    </a:cubicBezTo>
                    <a:cubicBezTo>
                      <a:pt x="0" y="13"/>
                      <a:pt x="2" y="28"/>
                      <a:pt x="13" y="38"/>
                    </a:cubicBezTo>
                    <a:cubicBezTo>
                      <a:pt x="21" y="45"/>
                      <a:pt x="33" y="50"/>
                      <a:pt x="42" y="50"/>
                    </a:cubicBezTo>
                    <a:cubicBezTo>
                      <a:pt x="47" y="50"/>
                      <a:pt x="51" y="49"/>
                      <a:pt x="54" y="47"/>
                    </a:cubicBezTo>
                    <a:cubicBezTo>
                      <a:pt x="62" y="38"/>
                      <a:pt x="56" y="19"/>
                      <a:pt x="45" y="9"/>
                    </a:cubicBezTo>
                    <a:cubicBezTo>
                      <a:pt x="38" y="3"/>
                      <a:pt x="30" y="0"/>
                      <a:pt x="23" y="0"/>
                    </a:cubicBezTo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7" name="Freeform 22"/>
              <p:cNvSpPr/>
              <p:nvPr/>
            </p:nvSpPr>
            <p:spPr bwMode="auto">
              <a:xfrm>
                <a:off x="3725911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12 h 54"/>
                  <a:gd name="T4" fmla="*/ 54 w 66"/>
                  <a:gd name="T5" fmla="*/ 0 h 54"/>
                  <a:gd name="T6" fmla="*/ 0 w 66"/>
                  <a:gd name="T7" fmla="*/ 0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6"/>
                      <a:pt x="61" y="0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8" name="Freeform 23"/>
              <p:cNvSpPr/>
              <p:nvPr/>
            </p:nvSpPr>
            <p:spPr bwMode="auto">
              <a:xfrm>
                <a:off x="3725911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54 h 54"/>
                  <a:gd name="T4" fmla="*/ 54 w 66"/>
                  <a:gd name="T5" fmla="*/ 54 h 54"/>
                  <a:gd name="T6" fmla="*/ 66 w 66"/>
                  <a:gd name="T7" fmla="*/ 42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54"/>
                      <a:pt x="0" y="54"/>
                      <a:pt x="0" y="54"/>
                    </a:cubicBezTo>
                    <a:cubicBezTo>
                      <a:pt x="54" y="54"/>
                      <a:pt x="54" y="54"/>
                      <a:pt x="54" y="54"/>
                    </a:cubicBezTo>
                    <a:cubicBezTo>
                      <a:pt x="61" y="54"/>
                      <a:pt x="66" y="49"/>
                      <a:pt x="66" y="42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9" name="Freeform 24"/>
              <p:cNvSpPr/>
              <p:nvPr/>
            </p:nvSpPr>
            <p:spPr bwMode="auto">
              <a:xfrm>
                <a:off x="3449685" y="3180810"/>
                <a:ext cx="233362" cy="192088"/>
              </a:xfrm>
              <a:custGeom>
                <a:avLst/>
                <a:gdLst>
                  <a:gd name="T0" fmla="*/ 66 w 66"/>
                  <a:gd name="T1" fmla="*/ 54 h 54"/>
                  <a:gd name="T2" fmla="*/ 66 w 66"/>
                  <a:gd name="T3" fmla="*/ 0 h 54"/>
                  <a:gd name="T4" fmla="*/ 12 w 66"/>
                  <a:gd name="T5" fmla="*/ 0 h 54"/>
                  <a:gd name="T6" fmla="*/ 0 w 66"/>
                  <a:gd name="T7" fmla="*/ 12 h 54"/>
                  <a:gd name="T8" fmla="*/ 0 w 66"/>
                  <a:gd name="T9" fmla="*/ 54 h 54"/>
                  <a:gd name="T10" fmla="*/ 66 w 66"/>
                  <a:gd name="T11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66" y="54"/>
                    </a:moveTo>
                    <a:cubicBezTo>
                      <a:pt x="66" y="0"/>
                      <a:pt x="66" y="0"/>
                      <a:pt x="6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2"/>
                    </a:cubicBezTo>
                    <a:cubicBezTo>
                      <a:pt x="0" y="54"/>
                      <a:pt x="0" y="54"/>
                      <a:pt x="0" y="54"/>
                    </a:cubicBezTo>
                    <a:lnTo>
                      <a:pt x="66" y="54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40" name="Freeform 25"/>
              <p:cNvSpPr/>
              <p:nvPr/>
            </p:nvSpPr>
            <p:spPr bwMode="auto">
              <a:xfrm>
                <a:off x="3449685" y="3414174"/>
                <a:ext cx="233362" cy="192087"/>
              </a:xfrm>
              <a:custGeom>
                <a:avLst/>
                <a:gdLst>
                  <a:gd name="T0" fmla="*/ 0 w 66"/>
                  <a:gd name="T1" fmla="*/ 0 h 54"/>
                  <a:gd name="T2" fmla="*/ 0 w 66"/>
                  <a:gd name="T3" fmla="*/ 42 h 54"/>
                  <a:gd name="T4" fmla="*/ 12 w 66"/>
                  <a:gd name="T5" fmla="*/ 54 h 54"/>
                  <a:gd name="T6" fmla="*/ 66 w 66"/>
                  <a:gd name="T7" fmla="*/ 54 h 54"/>
                  <a:gd name="T8" fmla="*/ 66 w 66"/>
                  <a:gd name="T9" fmla="*/ 0 h 54"/>
                  <a:gd name="T10" fmla="*/ 0 w 6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54">
                    <a:moveTo>
                      <a:pt x="0" y="0"/>
                    </a:moveTo>
                    <a:cubicBezTo>
                      <a:pt x="0" y="42"/>
                      <a:pt x="0" y="42"/>
                      <a:pt x="0" y="42"/>
                    </a:cubicBezTo>
                    <a:cubicBezTo>
                      <a:pt x="0" y="49"/>
                      <a:pt x="5" y="54"/>
                      <a:pt x="12" y="54"/>
                    </a:cubicBezTo>
                    <a:cubicBezTo>
                      <a:pt x="66" y="54"/>
                      <a:pt x="66" y="54"/>
                      <a:pt x="66" y="54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500">
                  <a:solidFill>
                    <a:prstClr val="white"/>
                  </a:solidFill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grpSp>
          <p:nvGrpSpPr>
            <p:cNvPr id="29" name="组合 12"/>
            <p:cNvGrpSpPr/>
            <p:nvPr/>
          </p:nvGrpSpPr>
          <p:grpSpPr bwMode="auto">
            <a:xfrm>
              <a:off x="4011613" y="4202113"/>
              <a:ext cx="550862" cy="466725"/>
              <a:chOff x="3913338" y="4899968"/>
              <a:chExt cx="550863" cy="466725"/>
            </a:xfrm>
            <a:solidFill>
              <a:schemeClr val="accent2"/>
            </a:solidFill>
          </p:grpSpPr>
          <p:sp>
            <p:nvSpPr>
              <p:cNvPr id="31" name="Rectangle 111"/>
              <p:cNvSpPr>
                <a:spLocks noChangeArrowheads="1"/>
              </p:cNvSpPr>
              <p:nvPr/>
            </p:nvSpPr>
            <p:spPr bwMode="auto">
              <a:xfrm>
                <a:off x="4019700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2" name="Freeform 112"/>
              <p:cNvSpPr>
                <a:spLocks noEditPoints="1"/>
              </p:cNvSpPr>
              <p:nvPr/>
            </p:nvSpPr>
            <p:spPr bwMode="auto">
              <a:xfrm>
                <a:off x="3913338" y="4899968"/>
                <a:ext cx="550863" cy="233362"/>
              </a:xfrm>
              <a:custGeom>
                <a:avLst/>
                <a:gdLst>
                  <a:gd name="T0" fmla="*/ 114 w 156"/>
                  <a:gd name="T1" fmla="*/ 24 h 66"/>
                  <a:gd name="T2" fmla="*/ 114 w 156"/>
                  <a:gd name="T3" fmla="*/ 23 h 66"/>
                  <a:gd name="T4" fmla="*/ 114 w 156"/>
                  <a:gd name="T5" fmla="*/ 18 h 66"/>
                  <a:gd name="T6" fmla="*/ 96 w 156"/>
                  <a:gd name="T7" fmla="*/ 0 h 66"/>
                  <a:gd name="T8" fmla="*/ 60 w 156"/>
                  <a:gd name="T9" fmla="*/ 0 h 66"/>
                  <a:gd name="T10" fmla="*/ 42 w 156"/>
                  <a:gd name="T11" fmla="*/ 18 h 66"/>
                  <a:gd name="T12" fmla="*/ 42 w 156"/>
                  <a:gd name="T13" fmla="*/ 24 h 66"/>
                  <a:gd name="T14" fmla="*/ 0 w 156"/>
                  <a:gd name="T15" fmla="*/ 24 h 66"/>
                  <a:gd name="T16" fmla="*/ 0 w 156"/>
                  <a:gd name="T17" fmla="*/ 66 h 66"/>
                  <a:gd name="T18" fmla="*/ 24 w 156"/>
                  <a:gd name="T19" fmla="*/ 66 h 66"/>
                  <a:gd name="T20" fmla="*/ 24 w 156"/>
                  <a:gd name="T21" fmla="*/ 54 h 66"/>
                  <a:gd name="T22" fmla="*/ 48 w 156"/>
                  <a:gd name="T23" fmla="*/ 54 h 66"/>
                  <a:gd name="T24" fmla="*/ 48 w 156"/>
                  <a:gd name="T25" fmla="*/ 66 h 66"/>
                  <a:gd name="T26" fmla="*/ 108 w 156"/>
                  <a:gd name="T27" fmla="*/ 66 h 66"/>
                  <a:gd name="T28" fmla="*/ 108 w 156"/>
                  <a:gd name="T29" fmla="*/ 54 h 66"/>
                  <a:gd name="T30" fmla="*/ 132 w 156"/>
                  <a:gd name="T31" fmla="*/ 54 h 66"/>
                  <a:gd name="T32" fmla="*/ 132 w 156"/>
                  <a:gd name="T33" fmla="*/ 66 h 66"/>
                  <a:gd name="T34" fmla="*/ 156 w 156"/>
                  <a:gd name="T35" fmla="*/ 66 h 66"/>
                  <a:gd name="T36" fmla="*/ 156 w 156"/>
                  <a:gd name="T37" fmla="*/ 24 h 66"/>
                  <a:gd name="T38" fmla="*/ 114 w 156"/>
                  <a:gd name="T39" fmla="*/ 24 h 66"/>
                  <a:gd name="T40" fmla="*/ 54 w 156"/>
                  <a:gd name="T41" fmla="*/ 18 h 66"/>
                  <a:gd name="T42" fmla="*/ 60 w 156"/>
                  <a:gd name="T43" fmla="*/ 12 h 66"/>
                  <a:gd name="T44" fmla="*/ 96 w 156"/>
                  <a:gd name="T45" fmla="*/ 12 h 66"/>
                  <a:gd name="T46" fmla="*/ 102 w 156"/>
                  <a:gd name="T47" fmla="*/ 18 h 66"/>
                  <a:gd name="T48" fmla="*/ 102 w 156"/>
                  <a:gd name="T49" fmla="*/ 24 h 66"/>
                  <a:gd name="T50" fmla="*/ 54 w 156"/>
                  <a:gd name="T51" fmla="*/ 24 h 66"/>
                  <a:gd name="T52" fmla="*/ 54 w 156"/>
                  <a:gd name="T53" fmla="*/ 1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66">
                    <a:moveTo>
                      <a:pt x="114" y="24"/>
                    </a:moveTo>
                    <a:cubicBezTo>
                      <a:pt x="114" y="23"/>
                      <a:pt x="114" y="23"/>
                      <a:pt x="114" y="23"/>
                    </a:cubicBezTo>
                    <a:cubicBezTo>
                      <a:pt x="114" y="18"/>
                      <a:pt x="114" y="18"/>
                      <a:pt x="114" y="18"/>
                    </a:cubicBezTo>
                    <a:cubicBezTo>
                      <a:pt x="114" y="6"/>
                      <a:pt x="105" y="0"/>
                      <a:pt x="96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48" y="0"/>
                      <a:pt x="42" y="9"/>
                      <a:pt x="42" y="18"/>
                    </a:cubicBezTo>
                    <a:cubicBezTo>
                      <a:pt x="42" y="24"/>
                      <a:pt x="42" y="24"/>
                      <a:pt x="42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24" y="66"/>
                      <a:pt x="24" y="66"/>
                      <a:pt x="24" y="66"/>
                    </a:cubicBezTo>
                    <a:cubicBezTo>
                      <a:pt x="24" y="54"/>
                      <a:pt x="24" y="54"/>
                      <a:pt x="24" y="54"/>
                    </a:cubicBezTo>
                    <a:cubicBezTo>
                      <a:pt x="48" y="54"/>
                      <a:pt x="48" y="54"/>
                      <a:pt x="48" y="54"/>
                    </a:cubicBezTo>
                    <a:cubicBezTo>
                      <a:pt x="48" y="66"/>
                      <a:pt x="48" y="66"/>
                      <a:pt x="48" y="66"/>
                    </a:cubicBezTo>
                    <a:cubicBezTo>
                      <a:pt x="108" y="66"/>
                      <a:pt x="108" y="66"/>
                      <a:pt x="108" y="66"/>
                    </a:cubicBezTo>
                    <a:cubicBezTo>
                      <a:pt x="108" y="54"/>
                      <a:pt x="108" y="54"/>
                      <a:pt x="108" y="54"/>
                    </a:cubicBezTo>
                    <a:cubicBezTo>
                      <a:pt x="132" y="54"/>
                      <a:pt x="132" y="54"/>
                      <a:pt x="132" y="54"/>
                    </a:cubicBezTo>
                    <a:cubicBezTo>
                      <a:pt x="132" y="66"/>
                      <a:pt x="132" y="66"/>
                      <a:pt x="132" y="66"/>
                    </a:cubicBezTo>
                    <a:cubicBezTo>
                      <a:pt x="156" y="66"/>
                      <a:pt x="156" y="66"/>
                      <a:pt x="156" y="66"/>
                    </a:cubicBezTo>
                    <a:cubicBezTo>
                      <a:pt x="156" y="24"/>
                      <a:pt x="156" y="24"/>
                      <a:pt x="156" y="24"/>
                    </a:cubicBezTo>
                    <a:lnTo>
                      <a:pt x="114" y="24"/>
                    </a:lnTo>
                    <a:close/>
                    <a:moveTo>
                      <a:pt x="54" y="18"/>
                    </a:moveTo>
                    <a:cubicBezTo>
                      <a:pt x="54" y="18"/>
                      <a:pt x="54" y="12"/>
                      <a:pt x="60" y="12"/>
                    </a:cubicBezTo>
                    <a:cubicBezTo>
                      <a:pt x="96" y="12"/>
                      <a:pt x="96" y="12"/>
                      <a:pt x="96" y="12"/>
                    </a:cubicBezTo>
                    <a:cubicBezTo>
                      <a:pt x="96" y="12"/>
                      <a:pt x="102" y="12"/>
                      <a:pt x="102" y="18"/>
                    </a:cubicBezTo>
                    <a:cubicBezTo>
                      <a:pt x="102" y="24"/>
                      <a:pt x="102" y="24"/>
                      <a:pt x="102" y="24"/>
                    </a:cubicBezTo>
                    <a:cubicBezTo>
                      <a:pt x="54" y="24"/>
                      <a:pt x="54" y="24"/>
                      <a:pt x="54" y="24"/>
                    </a:cubicBezTo>
                    <a:lnTo>
                      <a:pt x="54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3" name="Freeform 113"/>
              <p:cNvSpPr/>
              <p:nvPr/>
            </p:nvSpPr>
            <p:spPr bwMode="auto">
              <a:xfrm>
                <a:off x="3933975" y="5153968"/>
                <a:ext cx="509589" cy="212725"/>
              </a:xfrm>
              <a:custGeom>
                <a:avLst/>
                <a:gdLst>
                  <a:gd name="T0" fmla="*/ 281 w 321"/>
                  <a:gd name="T1" fmla="*/ 40 h 134"/>
                  <a:gd name="T2" fmla="*/ 227 w 321"/>
                  <a:gd name="T3" fmla="*/ 40 h 134"/>
                  <a:gd name="T4" fmla="*/ 227 w 321"/>
                  <a:gd name="T5" fmla="*/ 0 h 134"/>
                  <a:gd name="T6" fmla="*/ 94 w 321"/>
                  <a:gd name="T7" fmla="*/ 0 h 134"/>
                  <a:gd name="T8" fmla="*/ 94 w 321"/>
                  <a:gd name="T9" fmla="*/ 40 h 134"/>
                  <a:gd name="T10" fmla="*/ 40 w 321"/>
                  <a:gd name="T11" fmla="*/ 40 h 134"/>
                  <a:gd name="T12" fmla="*/ 40 w 321"/>
                  <a:gd name="T13" fmla="*/ 0 h 134"/>
                  <a:gd name="T14" fmla="*/ 0 w 321"/>
                  <a:gd name="T15" fmla="*/ 0 h 134"/>
                  <a:gd name="T16" fmla="*/ 0 w 321"/>
                  <a:gd name="T17" fmla="*/ 134 h 134"/>
                  <a:gd name="T18" fmla="*/ 321 w 321"/>
                  <a:gd name="T19" fmla="*/ 134 h 134"/>
                  <a:gd name="T20" fmla="*/ 321 w 321"/>
                  <a:gd name="T21" fmla="*/ 0 h 134"/>
                  <a:gd name="T22" fmla="*/ 281 w 321"/>
                  <a:gd name="T23" fmla="*/ 0 h 134"/>
                  <a:gd name="T24" fmla="*/ 281 w 321"/>
                  <a:gd name="T25" fmla="*/ 4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1" h="134">
                    <a:moveTo>
                      <a:pt x="281" y="40"/>
                    </a:moveTo>
                    <a:lnTo>
                      <a:pt x="227" y="40"/>
                    </a:lnTo>
                    <a:lnTo>
                      <a:pt x="227" y="0"/>
                    </a:lnTo>
                    <a:lnTo>
                      <a:pt x="94" y="0"/>
                    </a:lnTo>
                    <a:lnTo>
                      <a:pt x="94" y="40"/>
                    </a:lnTo>
                    <a:lnTo>
                      <a:pt x="40" y="40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134"/>
                    </a:lnTo>
                    <a:lnTo>
                      <a:pt x="321" y="134"/>
                    </a:lnTo>
                    <a:lnTo>
                      <a:pt x="321" y="0"/>
                    </a:lnTo>
                    <a:lnTo>
                      <a:pt x="281" y="0"/>
                    </a:lnTo>
                    <a:lnTo>
                      <a:pt x="281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  <p:sp>
            <p:nvSpPr>
              <p:cNvPr id="34" name="Rectangle 114"/>
              <p:cNvSpPr>
                <a:spLocks noChangeArrowheads="1"/>
              </p:cNvSpPr>
              <p:nvPr/>
            </p:nvSpPr>
            <p:spPr bwMode="auto">
              <a:xfrm>
                <a:off x="4316564" y="5111105"/>
                <a:ext cx="41275" cy="857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>
                  <a:latin typeface="Barlow Condensed" panose="00000506000000000000" charset="0"/>
                  <a:ea typeface="Barlow Condensed" panose="00000506000000000000" charset="0"/>
                  <a:cs typeface="Barlow Condensed" panose="00000506000000000000" charset="0"/>
                  <a:sym typeface="Barlow Condensed" panose="00000506000000000000" charset="0"/>
                </a:endParaRPr>
              </a:p>
            </p:txBody>
          </p:sp>
        </p:grpSp>
        <p:sp>
          <p:nvSpPr>
            <p:cNvPr id="30" name="Freeform 31"/>
            <p:cNvSpPr/>
            <p:nvPr/>
          </p:nvSpPr>
          <p:spPr bwMode="auto">
            <a:xfrm>
              <a:off x="4900613" y="3098800"/>
              <a:ext cx="509587" cy="509588"/>
            </a:xfrm>
            <a:custGeom>
              <a:avLst/>
              <a:gdLst>
                <a:gd name="T0" fmla="*/ 254794 w 144"/>
                <a:gd name="T1" fmla="*/ 127397 h 144"/>
                <a:gd name="T2" fmla="*/ 0 w 144"/>
                <a:gd name="T3" fmla="*/ 215867 h 144"/>
                <a:gd name="T4" fmla="*/ 148630 w 144"/>
                <a:gd name="T5" fmla="*/ 424657 h 144"/>
                <a:gd name="T6" fmla="*/ 254794 w 144"/>
                <a:gd name="T7" fmla="*/ 509588 h 144"/>
                <a:gd name="T8" fmla="*/ 360958 w 144"/>
                <a:gd name="T9" fmla="*/ 424657 h 144"/>
                <a:gd name="T10" fmla="*/ 509588 w 144"/>
                <a:gd name="T11" fmla="*/ 212328 h 144"/>
                <a:gd name="T12" fmla="*/ 254794 w 144"/>
                <a:gd name="T13" fmla="*/ 127397 h 14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44" h="144">
                  <a:moveTo>
                    <a:pt x="72" y="36"/>
                  </a:moveTo>
                  <a:cubicBezTo>
                    <a:pt x="48" y="0"/>
                    <a:pt x="0" y="21"/>
                    <a:pt x="0" y="61"/>
                  </a:cubicBezTo>
                  <a:cubicBezTo>
                    <a:pt x="0" y="87"/>
                    <a:pt x="24" y="106"/>
                    <a:pt x="42" y="120"/>
                  </a:cubicBezTo>
                  <a:cubicBezTo>
                    <a:pt x="61" y="135"/>
                    <a:pt x="66" y="138"/>
                    <a:pt x="72" y="144"/>
                  </a:cubicBezTo>
                  <a:cubicBezTo>
                    <a:pt x="78" y="138"/>
                    <a:pt x="83" y="135"/>
                    <a:pt x="102" y="120"/>
                  </a:cubicBezTo>
                  <a:cubicBezTo>
                    <a:pt x="120" y="106"/>
                    <a:pt x="144" y="87"/>
                    <a:pt x="144" y="60"/>
                  </a:cubicBezTo>
                  <a:cubicBezTo>
                    <a:pt x="144" y="21"/>
                    <a:pt x="96" y="0"/>
                    <a:pt x="72" y="36"/>
                  </a:cubicBezTo>
                </a:path>
              </a:pathLst>
            </a:custGeom>
            <a:solidFill>
              <a:schemeClr val="accent2"/>
            </a:soli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500">
                <a:solidFill>
                  <a:prstClr val="white"/>
                </a:solidFill>
                <a:latin typeface="Barlow Condensed" panose="00000506000000000000" charset="0"/>
                <a:ea typeface="Barlow Condensed" panose="00000506000000000000" charset="0"/>
                <a:cs typeface="Barlow Condensed" panose="00000506000000000000" charset="0"/>
                <a:sym typeface="Barlow Condensed" panose="0000050600000000000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222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5551" y="823727"/>
            <a:ext cx="4017195" cy="3104091"/>
          </a:xfrm>
          <a:prstGeom prst="rect">
            <a:avLst/>
          </a:prstGeom>
          <a:noFill/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dist="38100" dir="2700000" algn="bl" rotWithShape="0">
              <a:schemeClr val="dk1">
                <a:alpha val="12000"/>
              </a:schemeClr>
            </a:outerShdw>
          </a:effectLst>
        </p:spPr>
      </p:pic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ctrTitle" idx="4294967295"/>
          </p:nvPr>
        </p:nvSpPr>
        <p:spPr>
          <a:xfrm>
            <a:off x="-1" y="578594"/>
            <a:ext cx="3233738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6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60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sz="6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!</a:t>
            </a:r>
            <a:endParaRPr sz="6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4294967295"/>
          </p:nvPr>
        </p:nvSpPr>
        <p:spPr>
          <a:xfrm>
            <a:off x="852755" y="1538408"/>
            <a:ext cx="3233738" cy="2040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Giả</a:t>
            </a:r>
            <a:endParaRPr lang="en-US" sz="18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build="p"/>
    </p:bldLst>
  </p:timing>
</p:sld>
</file>

<file path=ppt/theme/theme1.xml><?xml version="1.0" encoding="utf-8"?>
<a:theme xmlns:a="http://schemas.openxmlformats.org/drawingml/2006/main" name="Quintus template">
  <a:themeElements>
    <a:clrScheme name="Custom 347">
      <a:dk1>
        <a:srgbClr val="25212A"/>
      </a:dk1>
      <a:lt1>
        <a:srgbClr val="FFFFFF"/>
      </a:lt1>
      <a:dk2>
        <a:srgbClr val="797281"/>
      </a:dk2>
      <a:lt2>
        <a:srgbClr val="E7E6E9"/>
      </a:lt2>
      <a:accent1>
        <a:srgbClr val="B87647"/>
      </a:accent1>
      <a:accent2>
        <a:srgbClr val="A85A5A"/>
      </a:accent2>
      <a:accent3>
        <a:srgbClr val="853E61"/>
      </a:accent3>
      <a:accent4>
        <a:srgbClr val="5C3959"/>
      </a:accent4>
      <a:accent5>
        <a:srgbClr val="CC4125"/>
      </a:accent5>
      <a:accent6>
        <a:srgbClr val="E4B681"/>
      </a:accent6>
      <a:hlink>
        <a:srgbClr val="2521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657</TotalTime>
  <Words>2702</Words>
  <Application>Microsoft Office PowerPoint</Application>
  <PresentationFormat>On-screen Show (16:9)</PresentationFormat>
  <Paragraphs>480</Paragraphs>
  <Slides>43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3" baseType="lpstr">
      <vt:lpstr>Arial</vt:lpstr>
      <vt:lpstr>Sniglet</vt:lpstr>
      <vt:lpstr>Times New Roman</vt:lpstr>
      <vt:lpstr>Oswald</vt:lpstr>
      <vt:lpstr>宋体</vt:lpstr>
      <vt:lpstr>Barlow Condensed</vt:lpstr>
      <vt:lpstr>Wingdings</vt:lpstr>
      <vt:lpstr>Calibri</vt:lpstr>
      <vt:lpstr>Tinos</vt:lpstr>
      <vt:lpstr>Quintus template</vt:lpstr>
      <vt:lpstr>Chào Mừng Thầy Và Các Bạn Đến Với Buổi Thuyết Trình Nhóm 5</vt:lpstr>
      <vt:lpstr>PowerPoint Presentation</vt:lpstr>
      <vt:lpstr>PowerPoint Presentation</vt:lpstr>
      <vt:lpstr>Giới Thiệu Đề Tài</vt:lpstr>
      <vt:lpstr>Giới thiệu đề tài, đơn vị chủ trì</vt:lpstr>
      <vt:lpstr>Lý Do Chọn Đề Tài</vt:lpstr>
      <vt:lpstr>Mục tiêu và phạm vi dự án</vt:lpstr>
      <vt:lpstr>Mô Tả Đối Tượng</vt:lpstr>
      <vt:lpstr>Mô Tả !</vt:lpstr>
      <vt:lpstr>Chức năng phần mềm</vt:lpstr>
      <vt:lpstr>Chức năng nghiệp vụ</vt:lpstr>
      <vt:lpstr>Chức năng nghiệp vụ</vt:lpstr>
      <vt:lpstr>Chức năng nghiệp vụ</vt:lpstr>
      <vt:lpstr>Chức năng hệ thống</vt:lpstr>
      <vt:lpstr>Các yêu cầu phi chức năng:</vt:lpstr>
      <vt:lpstr>Dự Toán và Lịch Trình</vt:lpstr>
      <vt:lpstr>PowerPoint Presentation</vt:lpstr>
      <vt:lpstr>Thông Tin Nhân Sự</vt:lpstr>
      <vt:lpstr>PowerPoint Presentation</vt:lpstr>
      <vt:lpstr>Ước Lượng Thời Gian Thực Hiện Dự Án</vt:lpstr>
      <vt:lpstr>PowerPoint Presentation</vt:lpstr>
      <vt:lpstr>PowerPoint Presentation</vt:lpstr>
      <vt:lpstr>Lập Bảng Kế Hoạch Công Việc</vt:lpstr>
      <vt:lpstr>PowerPoint Presentation</vt:lpstr>
      <vt:lpstr>Tài Nguyên Dự Án</vt:lpstr>
      <vt:lpstr>PowerPoint Presentation</vt:lpstr>
      <vt:lpstr>Rủi Ro</vt:lpstr>
      <vt:lpstr>PowerPoint Presentation</vt:lpstr>
      <vt:lpstr>PowerPoint Presentation</vt:lpstr>
      <vt:lpstr>Thiết Kế Hệ Thống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Kết quả đạt được</vt:lpstr>
      <vt:lpstr>Kinh Nghiệm</vt:lpstr>
      <vt:lpstr>Quản Lí Thư Viện Sách Điện Tử</vt:lpstr>
      <vt:lpstr>Tài Liệu Tham Khảo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Chào Mừng Thầy Và Các Bạn Đến Với Buổi Thuyết Trình Nhóm 2</dc:title>
  <cp:lastModifiedBy>Administrator</cp:lastModifiedBy>
  <cp:revision>128</cp:revision>
  <dcterms:modified xsi:type="dcterms:W3CDTF">2021-08-27T12:54:37Z</dcterms:modified>
</cp:coreProperties>
</file>